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74" r:id="rId6"/>
    <p:sldMasterId id="2147483680" r:id="rId7"/>
    <p:sldMasterId id="2147483726" r:id="rId8"/>
  </p:sldMasterIdLst>
  <p:notesMasterIdLst>
    <p:notesMasterId r:id="rId68"/>
  </p:notesMasterIdLst>
  <p:sldIdLst>
    <p:sldId id="256" r:id="rId9"/>
    <p:sldId id="341" r:id="rId10"/>
    <p:sldId id="262" r:id="rId11"/>
    <p:sldId id="264" r:id="rId12"/>
    <p:sldId id="265" r:id="rId13"/>
    <p:sldId id="266" r:id="rId14"/>
    <p:sldId id="271" r:id="rId15"/>
    <p:sldId id="387" r:id="rId16"/>
    <p:sldId id="340" r:id="rId17"/>
    <p:sldId id="332" r:id="rId18"/>
    <p:sldId id="393" r:id="rId19"/>
    <p:sldId id="388" r:id="rId20"/>
    <p:sldId id="389" r:id="rId21"/>
    <p:sldId id="390" r:id="rId22"/>
    <p:sldId id="391" r:id="rId23"/>
    <p:sldId id="392" r:id="rId24"/>
    <p:sldId id="394" r:id="rId25"/>
    <p:sldId id="328" r:id="rId26"/>
    <p:sldId id="385" r:id="rId27"/>
    <p:sldId id="319" r:id="rId28"/>
    <p:sldId id="322" r:id="rId29"/>
    <p:sldId id="320" r:id="rId30"/>
    <p:sldId id="321" r:id="rId31"/>
    <p:sldId id="329" r:id="rId32"/>
    <p:sldId id="330" r:id="rId33"/>
    <p:sldId id="402" r:id="rId34"/>
    <p:sldId id="360" r:id="rId35"/>
    <p:sldId id="359" r:id="rId36"/>
    <p:sldId id="347" r:id="rId37"/>
    <p:sldId id="305" r:id="rId38"/>
    <p:sldId id="306" r:id="rId39"/>
    <p:sldId id="307" r:id="rId40"/>
    <p:sldId id="308" r:id="rId41"/>
    <p:sldId id="309" r:id="rId42"/>
    <p:sldId id="310" r:id="rId43"/>
    <p:sldId id="311" r:id="rId44"/>
    <p:sldId id="312" r:id="rId45"/>
    <p:sldId id="314" r:id="rId46"/>
    <p:sldId id="315" r:id="rId47"/>
    <p:sldId id="353" r:id="rId48"/>
    <p:sldId id="316" r:id="rId49"/>
    <p:sldId id="354" r:id="rId50"/>
    <p:sldId id="337" r:id="rId51"/>
    <p:sldId id="395" r:id="rId52"/>
    <p:sldId id="378" r:id="rId53"/>
    <p:sldId id="384" r:id="rId54"/>
    <p:sldId id="383" r:id="rId55"/>
    <p:sldId id="382" r:id="rId56"/>
    <p:sldId id="296" r:id="rId57"/>
    <p:sldId id="396" r:id="rId58"/>
    <p:sldId id="398" r:id="rId59"/>
    <p:sldId id="399" r:id="rId60"/>
    <p:sldId id="400" r:id="rId61"/>
    <p:sldId id="401" r:id="rId62"/>
    <p:sldId id="365" r:id="rId63"/>
    <p:sldId id="366" r:id="rId64"/>
    <p:sldId id="375" r:id="rId65"/>
    <p:sldId id="397" r:id="rId66"/>
    <p:sldId id="37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1" autoAdjust="0"/>
  </p:normalViewPr>
  <p:slideViewPr>
    <p:cSldViewPr>
      <p:cViewPr varScale="1">
        <p:scale>
          <a:sx n="75" d="100"/>
          <a:sy n="75" d="100"/>
        </p:scale>
        <p:origin x="142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AF475-61AB-42D6-A72F-DFCF60E31857}" type="datetimeFigureOut">
              <a:rPr lang="en-US" smtClean="0"/>
              <a:t>9/15/2016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717DA-0454-442B-8CB0-ACD3DB9B34FF}" type="slidenum">
              <a:rPr lang="en-US" smtClean="0"/>
              <a:t>‹#›</a:t>
            </a:fld>
            <a:endParaRPr lang="en-US" dirty="0"/>
          </a:p>
        </p:txBody>
      </p:sp>
    </p:spTree>
    <p:extLst>
      <p:ext uri="{BB962C8B-B14F-4D97-AF65-F5344CB8AC3E}">
        <p14:creationId xmlns:p14="http://schemas.microsoft.com/office/powerpoint/2010/main" val="283936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Lodal presented this at the 2015</a:t>
            </a:r>
            <a:r>
              <a:rPr lang="en-US" baseline="0" dirty="0" smtClean="0"/>
              <a:t> AIChE Midwest Conference in Chicago in March.</a:t>
            </a:r>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1</a:t>
            </a:fld>
            <a:endParaRPr lang="en-US" dirty="0"/>
          </a:p>
        </p:txBody>
      </p:sp>
    </p:spTree>
    <p:extLst>
      <p:ext uri="{BB962C8B-B14F-4D97-AF65-F5344CB8AC3E}">
        <p14:creationId xmlns:p14="http://schemas.microsoft.com/office/powerpoint/2010/main" val="347197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all of us who have ever played a musical instrument in a school band or orchestra, we know the battles for First Chair—the dreaded tryout!</a:t>
            </a:r>
          </a:p>
          <a:p>
            <a:r>
              <a:rPr lang="en-US" sz="1200" dirty="0" smtClean="0"/>
              <a:t>Second chair always meant inferior musicianship—no one ever “challenged” to become second chair.</a:t>
            </a:r>
          </a:p>
          <a:p>
            <a:r>
              <a:rPr lang="en-US" sz="1200" dirty="0" smtClean="0"/>
              <a:t>After all, if you were any good, you would be First Chair, wouldn’t you?</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18</a:t>
            </a:fld>
            <a:endParaRPr lang="en-US" dirty="0"/>
          </a:p>
        </p:txBody>
      </p:sp>
    </p:spTree>
    <p:extLst>
      <p:ext uri="{BB962C8B-B14F-4D97-AF65-F5344CB8AC3E}">
        <p14:creationId xmlns:p14="http://schemas.microsoft.com/office/powerpoint/2010/main" val="33434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t>
            </a:r>
            <a:r>
              <a:rPr lang="en-US" dirty="0" err="1" smtClean="0"/>
              <a:t>Hagstrom</a:t>
            </a:r>
            <a:r>
              <a:rPr lang="en-US" dirty="0" smtClean="0"/>
              <a:t> has been a member of the Chicago Symphony Orchestra since 1996.</a:t>
            </a:r>
          </a:p>
          <a:p>
            <a:r>
              <a:rPr lang="en-US" dirty="0" smtClean="0"/>
              <a:t>Currently in his seventeenth season as the orchestra's </a:t>
            </a:r>
            <a:r>
              <a:rPr lang="en-US" dirty="0" smtClean="0">
                <a:solidFill>
                  <a:srgbClr val="FF0000"/>
                </a:solidFill>
              </a:rPr>
              <a:t>second trumpeter</a:t>
            </a:r>
            <a:r>
              <a:rPr lang="en-US" dirty="0" smtClean="0"/>
              <a:t>, he has held this position </a:t>
            </a:r>
            <a:r>
              <a:rPr lang="en-US" dirty="0" smtClean="0">
                <a:solidFill>
                  <a:srgbClr val="FF0000"/>
                </a:solidFill>
              </a:rPr>
              <a:t>longer</a:t>
            </a:r>
            <a:r>
              <a:rPr lang="en-US" dirty="0" smtClean="0"/>
              <a:t> than any other player in the CSO's history.</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20</a:t>
            </a:fld>
            <a:endParaRPr lang="en-US" dirty="0"/>
          </a:p>
        </p:txBody>
      </p:sp>
    </p:spTree>
    <p:extLst>
      <p:ext uri="{BB962C8B-B14F-4D97-AF65-F5344CB8AC3E}">
        <p14:creationId xmlns:p14="http://schemas.microsoft.com/office/powerpoint/2010/main" val="102892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John </a:t>
            </a:r>
            <a:r>
              <a:rPr lang="en-US" sz="1200" dirty="0" err="1" smtClean="0"/>
              <a:t>Hagstrom</a:t>
            </a:r>
            <a:r>
              <a:rPr lang="en-US" sz="1200" dirty="0" smtClean="0"/>
              <a:t> (second from left) as part of a cornet trio soloing with “The President’s Own” United States Marine Band as part of their 1992 National Concert Tour.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22</a:t>
            </a:fld>
            <a:endParaRPr lang="en-US" dirty="0"/>
          </a:p>
        </p:txBody>
      </p:sp>
    </p:spTree>
    <p:extLst>
      <p:ext uri="{BB962C8B-B14F-4D97-AF65-F5344CB8AC3E}">
        <p14:creationId xmlns:p14="http://schemas.microsoft.com/office/powerpoint/2010/main" val="295523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John </a:t>
            </a:r>
            <a:r>
              <a:rPr lang="en-US" sz="1200" dirty="0" err="1" smtClean="0"/>
              <a:t>Hagstrom</a:t>
            </a:r>
            <a:r>
              <a:rPr lang="en-US" sz="1200" dirty="0" smtClean="0"/>
              <a:t> as the featured soloist with “The President’s Own” United States Marine Band on March 15, 2010</a:t>
            </a:r>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23</a:t>
            </a:fld>
            <a:endParaRPr lang="en-US" dirty="0"/>
          </a:p>
        </p:txBody>
      </p:sp>
    </p:spTree>
    <p:extLst>
      <p:ext uri="{BB962C8B-B14F-4D97-AF65-F5344CB8AC3E}">
        <p14:creationId xmlns:p14="http://schemas.microsoft.com/office/powerpoint/2010/main" val="401921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one my conversations with John, he made the following statement, which has stuck with me:</a:t>
            </a:r>
          </a:p>
        </p:txBody>
      </p:sp>
      <p:sp>
        <p:nvSpPr>
          <p:cNvPr id="4" name="Slide Number Placeholder 3"/>
          <p:cNvSpPr>
            <a:spLocks noGrp="1"/>
          </p:cNvSpPr>
          <p:nvPr>
            <p:ph type="sldNum" sz="quarter" idx="10"/>
          </p:nvPr>
        </p:nvSpPr>
        <p:spPr/>
        <p:txBody>
          <a:bodyPr/>
          <a:lstStyle/>
          <a:p>
            <a:fld id="{C8C717DA-0454-442B-8CB0-ACD3DB9B34FF}" type="slidenum">
              <a:rPr lang="en-US" smtClean="0"/>
              <a:t>24</a:t>
            </a:fld>
            <a:endParaRPr lang="en-US" dirty="0"/>
          </a:p>
        </p:txBody>
      </p:sp>
    </p:spTree>
    <p:extLst>
      <p:ext uri="{BB962C8B-B14F-4D97-AF65-F5344CB8AC3E}">
        <p14:creationId xmlns:p14="http://schemas.microsoft.com/office/powerpoint/2010/main" val="37971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C717DA-0454-442B-8CB0-ACD3DB9B34FF}" type="slidenum">
              <a:rPr lang="en-US" smtClean="0"/>
              <a:t>25</a:t>
            </a:fld>
            <a:endParaRPr lang="en-US" dirty="0"/>
          </a:p>
        </p:txBody>
      </p:sp>
    </p:spTree>
    <p:extLst>
      <p:ext uri="{BB962C8B-B14F-4D97-AF65-F5344CB8AC3E}">
        <p14:creationId xmlns:p14="http://schemas.microsoft.com/office/powerpoint/2010/main" val="17162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28</a:t>
            </a:fld>
            <a:endParaRPr lang="en-US" dirty="0"/>
          </a:p>
        </p:txBody>
      </p:sp>
    </p:spTree>
    <p:extLst>
      <p:ext uri="{BB962C8B-B14F-4D97-AF65-F5344CB8AC3E}">
        <p14:creationId xmlns:p14="http://schemas.microsoft.com/office/powerpoint/2010/main" val="242521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answer to this question is “Yes, but….”</a:t>
            </a:r>
          </a:p>
          <a:p>
            <a:r>
              <a:rPr lang="en-US" sz="1200" dirty="0" smtClean="0"/>
              <a:t>The overwhelming evidence indicates that leaders, and good leadership, are still essential to effectively carry out an organization’s function.</a:t>
            </a:r>
          </a:p>
          <a:p>
            <a:r>
              <a:rPr lang="en-US" sz="1200" dirty="0" smtClean="0"/>
              <a:t>But in mathematical terms, they are a necessary, but not sufficient, condition for success.</a:t>
            </a:r>
          </a:p>
          <a:p>
            <a:r>
              <a:rPr lang="en-US" sz="1200" dirty="0" smtClean="0"/>
              <a:t>Effective leaders need effective followers, and to develop effective followers, more time and attention need to be paid to them.</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29</a:t>
            </a:fld>
            <a:endParaRPr lang="en-US" dirty="0"/>
          </a:p>
        </p:txBody>
      </p:sp>
    </p:spTree>
    <p:extLst>
      <p:ext uri="{BB962C8B-B14F-4D97-AF65-F5344CB8AC3E}">
        <p14:creationId xmlns:p14="http://schemas.microsoft.com/office/powerpoint/2010/main" val="22422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John McCallum, Professor of Finance at the I.H. Asper School of Business at the University of Manitoba, has identified eight qualities of effective followers:</a:t>
            </a:r>
          </a:p>
          <a:p>
            <a:endParaRPr lang="en-US" dirty="0" smtClean="0"/>
          </a:p>
          <a:p>
            <a:r>
              <a:rPr lang="en-US" dirty="0" smtClean="0"/>
              <a:t>Judgment--Followers must take direction but they have an underlying obligation to the enterprise to do so only when the direction is </a:t>
            </a:r>
            <a:r>
              <a:rPr lang="en-US" dirty="0" err="1" smtClean="0"/>
              <a:t>ethcal</a:t>
            </a:r>
            <a:r>
              <a:rPr lang="en-US" dirty="0" smtClean="0"/>
              <a:t> and proper. </a:t>
            </a:r>
          </a:p>
          <a:p>
            <a:r>
              <a:rPr lang="en-US" dirty="0" smtClean="0"/>
              <a:t>The key is having the judgment to know the difference between a directive that your leader gives on how to proceed that you do not agree with and a directive that is truly wrong.</a:t>
            </a:r>
          </a:p>
          <a:p>
            <a:r>
              <a:rPr lang="en-US" dirty="0" smtClean="0"/>
              <a:t>No one disputes that good judgment is critical to being a good leader. It is just as important in the follower. Show enough good judgment as a follower and you usually end up getting a shot at being the leader.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30</a:t>
            </a:fld>
            <a:endParaRPr lang="en-US" dirty="0"/>
          </a:p>
        </p:txBody>
      </p:sp>
    </p:spTree>
    <p:extLst>
      <p:ext uri="{BB962C8B-B14F-4D97-AF65-F5344CB8AC3E}">
        <p14:creationId xmlns:p14="http://schemas.microsoft.com/office/powerpoint/2010/main" val="8340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followers are good workers. They are diligent, motivated, committed, pay attention to detail and make the effort. Leaders have a responsibility to create an environment that permits these qualities but regardless, it is the responsibility of the follower to be a good worker. </a:t>
            </a:r>
          </a:p>
          <a:p>
            <a:r>
              <a:rPr lang="en-US" dirty="0" smtClean="0"/>
              <a:t>There is no such thing as a bad worker who is a good follower.</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31</a:t>
            </a:fld>
            <a:endParaRPr lang="en-US" dirty="0"/>
          </a:p>
        </p:txBody>
      </p:sp>
    </p:spTree>
    <p:extLst>
      <p:ext uri="{BB962C8B-B14F-4D97-AF65-F5344CB8AC3E}">
        <p14:creationId xmlns:p14="http://schemas.microsoft.com/office/powerpoint/2010/main" val="393406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Convergent thinking--bringing material from a variety of sources to bear on a problem, in such a way as to produce the "correct" answer.</a:t>
            </a:r>
          </a:p>
          <a:p>
            <a:r>
              <a:rPr lang="en-US" dirty="0" smtClean="0"/>
              <a:t>This kind of thinking is particularly appropriate in science, math and technology.</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a:t>
            </a:fld>
            <a:endParaRPr lang="en-US" dirty="0"/>
          </a:p>
        </p:txBody>
      </p:sp>
    </p:spTree>
    <p:extLst>
      <p:ext uri="{BB962C8B-B14F-4D97-AF65-F5344CB8AC3E}">
        <p14:creationId xmlns:p14="http://schemas.microsoft.com/office/powerpoint/2010/main" val="408895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follower cannot follow properly unless competent at the task that is directed by the leader. </a:t>
            </a:r>
          </a:p>
          <a:p>
            <a:r>
              <a:rPr lang="en-US" dirty="0" smtClean="0"/>
              <a:t>It is the obligation of the leader to assure that followers are competent. </a:t>
            </a:r>
          </a:p>
          <a:p>
            <a:r>
              <a:rPr lang="en-US" dirty="0" smtClean="0"/>
              <a:t>Sometimes things go wrong because the follower is not competent at the task at hand. </a:t>
            </a:r>
          </a:p>
          <a:p>
            <a:r>
              <a:rPr lang="en-US" dirty="0" smtClean="0"/>
              <a:t>When this happens, leaders should blame themselves, not the follower. </a:t>
            </a:r>
          </a:p>
          <a:p>
            <a:r>
              <a:rPr lang="en-US" dirty="0" smtClean="0"/>
              <a:t>A sign of poor leadership is blaming followers for not having skills they do not have.</a:t>
            </a:r>
          </a:p>
          <a:p>
            <a:r>
              <a:rPr lang="en-US" dirty="0" smtClean="0"/>
              <a:t>Kellerman, page 29</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32</a:t>
            </a:fld>
            <a:endParaRPr lang="en-US" dirty="0"/>
          </a:p>
        </p:txBody>
      </p:sp>
    </p:spTree>
    <p:extLst>
      <p:ext uri="{BB962C8B-B14F-4D97-AF65-F5344CB8AC3E}">
        <p14:creationId xmlns:p14="http://schemas.microsoft.com/office/powerpoint/2010/main" val="3089875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504" lvl="2" indent="-256032">
              <a:lnSpc>
                <a:spcPct val="80000"/>
              </a:lnSpc>
              <a:spcBef>
                <a:spcPts val="400"/>
              </a:spcBef>
              <a:buSzPct val="68000"/>
              <a:buFont typeface="Wingdings 3"/>
              <a:buChar char=""/>
            </a:pPr>
            <a:r>
              <a:rPr lang="en-US" sz="2400" dirty="0" smtClean="0"/>
              <a:t>The follower owes the leader an honest and forthright assessment of what the leader is trying to achieve and how. </a:t>
            </a:r>
          </a:p>
          <a:p>
            <a:pPr marL="886968" lvl="3" indent="-256032">
              <a:lnSpc>
                <a:spcPct val="80000"/>
              </a:lnSpc>
              <a:spcBef>
                <a:spcPts val="400"/>
              </a:spcBef>
              <a:buSzPct val="68000"/>
              <a:buFont typeface="Wingdings 3"/>
              <a:buChar char=""/>
            </a:pPr>
            <a:r>
              <a:rPr lang="en-US" sz="2200" dirty="0" smtClean="0"/>
              <a:t>Good leaders are grateful for constructive feedback from their team. </a:t>
            </a:r>
          </a:p>
          <a:p>
            <a:pPr marL="886968" lvl="3" indent="-256032">
              <a:lnSpc>
                <a:spcPct val="80000"/>
              </a:lnSpc>
              <a:spcBef>
                <a:spcPts val="400"/>
              </a:spcBef>
              <a:buSzPct val="68000"/>
              <a:buFont typeface="Wingdings 3"/>
              <a:buChar char=""/>
            </a:pPr>
            <a:r>
              <a:rPr lang="en-US" sz="2200" dirty="0" smtClean="0"/>
              <a:t>Bad leaders do not welcome feedback--followers have to tread carefully.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33</a:t>
            </a:fld>
            <a:endParaRPr lang="en-US" dirty="0"/>
          </a:p>
        </p:txBody>
      </p:sp>
    </p:spTree>
    <p:extLst>
      <p:ext uri="{BB962C8B-B14F-4D97-AF65-F5344CB8AC3E}">
        <p14:creationId xmlns:p14="http://schemas.microsoft.com/office/powerpoint/2010/main" val="133049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504" lvl="2" indent="-256032">
              <a:lnSpc>
                <a:spcPct val="90000"/>
              </a:lnSpc>
              <a:spcBef>
                <a:spcPts val="400"/>
              </a:spcBef>
              <a:buSzPct val="68000"/>
              <a:buFont typeface="Wingdings 3"/>
              <a:buChar char=""/>
            </a:pPr>
            <a:r>
              <a:rPr lang="en-US" sz="2600" dirty="0" smtClean="0"/>
              <a:t>Followers need to be honest with those who lead them. </a:t>
            </a:r>
          </a:p>
          <a:p>
            <a:pPr marL="603504" lvl="2" indent="-256032">
              <a:lnSpc>
                <a:spcPct val="90000"/>
              </a:lnSpc>
              <a:spcBef>
                <a:spcPts val="400"/>
              </a:spcBef>
              <a:buSzPct val="68000"/>
              <a:buFont typeface="Wingdings 3"/>
              <a:buChar char=""/>
            </a:pPr>
            <a:r>
              <a:rPr lang="en-US" sz="2600" dirty="0" smtClean="0"/>
              <a:t>They also need the courage to be honest.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34</a:t>
            </a:fld>
            <a:endParaRPr lang="en-US" dirty="0"/>
          </a:p>
        </p:txBody>
      </p:sp>
    </p:spTree>
    <p:extLst>
      <p:ext uri="{BB962C8B-B14F-4D97-AF65-F5344CB8AC3E}">
        <p14:creationId xmlns:p14="http://schemas.microsoft.com/office/powerpoint/2010/main" val="4092503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favorite saying in World War II was “Loose lips sink ships.” Sports teams are fond of the expression “What you hear here, let it stay here.” Followers owe their enterprises and their leaders discretion. Talking about work matters inappropriately is at best unhelpful and more likely harmful. </a:t>
            </a:r>
          </a:p>
          <a:p>
            <a:r>
              <a:rPr lang="en-US" dirty="0" smtClean="0"/>
              <a:t>Discretion just means keeping your mouth shut. It should be easy but many find it next to impossible. Everybody who works at an enterprise has a duty of care; indiscretion is not care, it is careless.</a:t>
            </a:r>
          </a:p>
          <a:p>
            <a:r>
              <a:rPr lang="en-US" dirty="0" smtClean="0"/>
              <a:t>Bluntly, you cannot be a good follower and be indiscreet.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35</a:t>
            </a:fld>
            <a:endParaRPr lang="en-US" dirty="0"/>
          </a:p>
        </p:txBody>
      </p:sp>
    </p:spTree>
    <p:extLst>
      <p:ext uri="{BB962C8B-B14F-4D97-AF65-F5344CB8AC3E}">
        <p14:creationId xmlns:p14="http://schemas.microsoft.com/office/powerpoint/2010/main" val="2281760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504" lvl="2" indent="-256032">
              <a:lnSpc>
                <a:spcPct val="90000"/>
              </a:lnSpc>
              <a:spcBef>
                <a:spcPts val="400"/>
              </a:spcBef>
              <a:buSzPct val="68000"/>
              <a:buFont typeface="Wingdings 3"/>
              <a:buChar char=""/>
            </a:pPr>
            <a:r>
              <a:rPr lang="en-US" sz="2400" dirty="0" smtClean="0"/>
              <a:t>Good followers respect their obligation to be loyal to their enterprise. </a:t>
            </a:r>
          </a:p>
          <a:p>
            <a:pPr marL="603504" lvl="2" indent="-256032">
              <a:lnSpc>
                <a:spcPct val="90000"/>
              </a:lnSpc>
              <a:spcBef>
                <a:spcPts val="400"/>
              </a:spcBef>
              <a:buSzPct val="68000"/>
              <a:buFont typeface="Wingdings 3"/>
              <a:buChar char=""/>
            </a:pPr>
            <a:r>
              <a:rPr lang="en-US" sz="2400" dirty="0" smtClean="0">
                <a:solidFill>
                  <a:srgbClr val="FF0000"/>
                </a:solidFill>
              </a:rPr>
              <a:t>Loyalty is not a synonym for lapdog. </a:t>
            </a:r>
          </a:p>
          <a:p>
            <a:pPr marL="603504" lvl="2" indent="-256032">
              <a:lnSpc>
                <a:spcPct val="90000"/>
              </a:lnSpc>
              <a:spcBef>
                <a:spcPts val="400"/>
              </a:spcBef>
              <a:buSzPct val="68000"/>
              <a:buFont typeface="Wingdings 3"/>
              <a:buChar char=""/>
            </a:pPr>
            <a:r>
              <a:rPr lang="en-US" sz="2400" dirty="0" smtClean="0"/>
              <a:t>Rather, its essence is a strong allegiance and commitment to what the organization is trying to do.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36</a:t>
            </a:fld>
            <a:endParaRPr lang="en-US" dirty="0"/>
          </a:p>
        </p:txBody>
      </p:sp>
    </p:spTree>
    <p:extLst>
      <p:ext uri="{BB962C8B-B14F-4D97-AF65-F5344CB8AC3E}">
        <p14:creationId xmlns:p14="http://schemas.microsoft.com/office/powerpoint/2010/main" val="1497194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followers have their egos under control. They are team players in the fullest sense of the concept. They have good interpersonal skills. Success for good followers relates to performance and goal achievement not personal recognition and self promotion. </a:t>
            </a:r>
          </a:p>
          <a:p>
            <a:r>
              <a:rPr lang="en-US" dirty="0" smtClean="0"/>
              <a:t>Sounds too good to be true and often it is. It is difficult but the best organizations tie advancement and reward to performance and goal achievement as hard as that may be to do.</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37</a:t>
            </a:fld>
            <a:endParaRPr lang="en-US" dirty="0"/>
          </a:p>
        </p:txBody>
      </p:sp>
    </p:spTree>
    <p:extLst>
      <p:ext uri="{BB962C8B-B14F-4D97-AF65-F5344CB8AC3E}">
        <p14:creationId xmlns:p14="http://schemas.microsoft.com/office/powerpoint/2010/main" val="3080332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would not benefit from giving some thought to how they could be a better follower? </a:t>
            </a:r>
          </a:p>
          <a:p>
            <a:r>
              <a:rPr lang="en-US" dirty="0" smtClean="0"/>
              <a:t>And what leader or organization would not benefit from giving some thought to how they can develop better followers?</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38</a:t>
            </a:fld>
            <a:endParaRPr lang="en-US" dirty="0"/>
          </a:p>
        </p:txBody>
      </p:sp>
    </p:spTree>
    <p:extLst>
      <p:ext uri="{BB962C8B-B14F-4D97-AF65-F5344CB8AC3E}">
        <p14:creationId xmlns:p14="http://schemas.microsoft.com/office/powerpoint/2010/main" val="3038787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end - </a:t>
            </a:r>
            <a:endParaRPr lang="en-US" sz="1200" dirty="0" smtClean="0"/>
          </a:p>
          <a:p>
            <a:r>
              <a:rPr lang="en-US" dirty="0" smtClean="0"/>
              <a:t>Here is an example with which you are all familiar: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43</a:t>
            </a:fld>
            <a:endParaRPr lang="en-US" dirty="0"/>
          </a:p>
        </p:txBody>
      </p:sp>
    </p:spTree>
    <p:extLst>
      <p:ext uri="{BB962C8B-B14F-4D97-AF65-F5344CB8AC3E}">
        <p14:creationId xmlns:p14="http://schemas.microsoft.com/office/powerpoint/2010/main" val="2397736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 January 15, 2009, US Airways Flight 1549, an Airbus A320 piloted by Captain Chesley B. "Sully" Sullenberger made an unpowered emergency water landing in the Hudson River after multiple bird strikes caused both jet engines to fail. </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45</a:t>
            </a:fld>
            <a:endParaRPr lang="en-US" dirty="0"/>
          </a:p>
        </p:txBody>
      </p:sp>
    </p:spTree>
    <p:extLst>
      <p:ext uri="{BB962C8B-B14F-4D97-AF65-F5344CB8AC3E}">
        <p14:creationId xmlns:p14="http://schemas.microsoft.com/office/powerpoint/2010/main" val="230301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155 occupants, (passengers and crew), successfully evacuated from the partially submerged airframe as it sunk into the river. All were rescued by nearby watercraft. </a:t>
            </a:r>
          </a:p>
          <a:p>
            <a:endParaRPr lang="en-US" dirty="0" smtClean="0"/>
          </a:p>
          <a:p>
            <a:r>
              <a:rPr lang="en-US" dirty="0" smtClean="0"/>
              <a:t>No life was </a:t>
            </a:r>
            <a:r>
              <a:rPr lang="en-US" b="1" dirty="0" smtClean="0">
                <a:solidFill>
                  <a:srgbClr val="FF0000"/>
                </a:solidFill>
              </a:rPr>
              <a:t>lost including one passenger who was in a wheelchair.   </a:t>
            </a:r>
            <a:r>
              <a:rPr lang="en-US" dirty="0" smtClean="0"/>
              <a:t>Only one passenger required hospitalization overnight. </a:t>
            </a:r>
          </a:p>
          <a:p>
            <a:endParaRPr lang="en-US" dirty="0" smtClean="0"/>
          </a:p>
          <a:p>
            <a:r>
              <a:rPr lang="en-US" dirty="0" smtClean="0"/>
              <a:t>Without</a:t>
            </a:r>
            <a:r>
              <a:rPr lang="en-US" baseline="0" dirty="0" smtClean="0"/>
              <a:t> Capt. Sullenburger successfully landing the plane on the Hudson, there would have been no opportunity for the followers to do anything. (LEADERSHIP)</a:t>
            </a:r>
          </a:p>
          <a:p>
            <a:endParaRPr lang="en-US" baseline="0" dirty="0" smtClean="0"/>
          </a:p>
          <a:p>
            <a:r>
              <a:rPr lang="en-US" baseline="0" dirty="0" smtClean="0"/>
              <a:t>However, without the discipline and training of the crew and those on shore and in the rescue boats, none of the passengers would have made it to shore safely. (FOLLOWERSHIP)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47</a:t>
            </a:fld>
            <a:endParaRPr lang="en-US" dirty="0"/>
          </a:p>
        </p:txBody>
      </p:sp>
    </p:spTree>
    <p:extLst>
      <p:ext uri="{BB962C8B-B14F-4D97-AF65-F5344CB8AC3E}">
        <p14:creationId xmlns:p14="http://schemas.microsoft.com/office/powerpoint/2010/main" val="114777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is termed "divergent" thinking. Here the student's skill is in broadly creative elaboration of ideas prompted by a stimulus, and is more suited to artistic pursuits and study in the humanities.</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4</a:t>
            </a:fld>
            <a:endParaRPr lang="en-US" dirty="0"/>
          </a:p>
        </p:txBody>
      </p:sp>
    </p:spTree>
    <p:extLst>
      <p:ext uri="{BB962C8B-B14F-4D97-AF65-F5344CB8AC3E}">
        <p14:creationId xmlns:p14="http://schemas.microsoft.com/office/powerpoint/2010/main" val="3807590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What could so easily have ended in tragedy came to be known as the "</a:t>
            </a:r>
            <a:r>
              <a:rPr lang="en-US" sz="2800" b="1" dirty="0" smtClean="0"/>
              <a:t>Miracle on the Hudson</a:t>
            </a:r>
            <a:r>
              <a:rPr lang="en-US" sz="2800" dirty="0" smtClean="0"/>
              <a:t>“</a:t>
            </a:r>
          </a:p>
          <a:p>
            <a:r>
              <a:rPr lang="en-US" sz="2800" dirty="0" smtClean="0"/>
              <a:t>As the Leader, Captain Sullenberger became an “instant” hero.</a:t>
            </a:r>
          </a:p>
          <a:p>
            <a:r>
              <a:rPr lang="en-US" sz="2800" dirty="0" smtClean="0"/>
              <a:t>However, Captain Sullenberger did not evacuate all 150 passengers himself—he had help</a:t>
            </a:r>
          </a:p>
          <a:p>
            <a:pPr lvl="1"/>
            <a:r>
              <a:rPr lang="en-US" sz="2400" dirty="0" smtClean="0"/>
              <a:t>4 other crew members</a:t>
            </a:r>
          </a:p>
          <a:p>
            <a:pPr lvl="1"/>
            <a:r>
              <a:rPr lang="en-US" sz="2400" dirty="0" smtClean="0"/>
              <a:t>150 passengers</a:t>
            </a:r>
          </a:p>
          <a:p>
            <a:pPr lvl="1"/>
            <a:r>
              <a:rPr lang="en-US" sz="2400" dirty="0" smtClean="0"/>
              <a:t>Numerous members of the public</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48</a:t>
            </a:fld>
            <a:endParaRPr lang="en-US" dirty="0"/>
          </a:p>
        </p:txBody>
      </p:sp>
    </p:spTree>
    <p:extLst>
      <p:ext uri="{BB962C8B-B14F-4D97-AF65-F5344CB8AC3E}">
        <p14:creationId xmlns:p14="http://schemas.microsoft.com/office/powerpoint/2010/main" val="1695208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return to the “Temple</a:t>
            </a:r>
            <a:r>
              <a:rPr lang="en-US" baseline="0" dirty="0" smtClean="0"/>
              <a:t> of Process Safety”, in particular, the five pillars under Commit to Process Safety</a:t>
            </a:r>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55</a:t>
            </a:fld>
            <a:endParaRPr lang="en-US" dirty="0"/>
          </a:p>
        </p:txBody>
      </p:sp>
    </p:spTree>
    <p:extLst>
      <p:ext uri="{BB962C8B-B14F-4D97-AF65-F5344CB8AC3E}">
        <p14:creationId xmlns:p14="http://schemas.microsoft.com/office/powerpoint/2010/main" val="242521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Leadership, like raising children, is a divergent problem.</a:t>
            </a:r>
          </a:p>
          <a:p>
            <a:r>
              <a:rPr lang="en-US" sz="1200" dirty="0" smtClean="0"/>
              <a:t>Thus, there is rarely only one “right” answer to any given problem, unlike many science and engineering problems.</a:t>
            </a:r>
          </a:p>
          <a:p>
            <a:r>
              <a:rPr lang="en-US" sz="1200" dirty="0" smtClean="0"/>
              <a:t>As engineers and managers, we are trained to think “convergently.”</a:t>
            </a:r>
          </a:p>
          <a:p>
            <a:r>
              <a:rPr lang="en-US" sz="1200" dirty="0" smtClean="0"/>
              <a:t>We also tend to commingle leadership and management—they are related, but distinct skill sets.</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5</a:t>
            </a:fld>
            <a:endParaRPr lang="en-US" dirty="0"/>
          </a:p>
        </p:txBody>
      </p:sp>
    </p:spTree>
    <p:extLst>
      <p:ext uri="{BB962C8B-B14F-4D97-AF65-F5344CB8AC3E}">
        <p14:creationId xmlns:p14="http://schemas.microsoft.com/office/powerpoint/2010/main" val="395353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between management and leadership? </a:t>
            </a:r>
          </a:p>
          <a:p>
            <a:r>
              <a:rPr lang="en-US" dirty="0" smtClean="0"/>
              <a:t>The biggest difference between managers and leaders is the way they motivate the people who work or follow them, and this sets the tone for most other aspects of what they do.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Many people, by the way, are both. They have management jobs, but they realize that you cannot buy hearts, especially to follow them down a difficult path, and so act as leaders too.</a:t>
            </a:r>
            <a:r>
              <a:rPr lang="en-US" sz="2000" dirty="0" smtClean="0"/>
              <a:t> Telling people what to do does not inspire them to follow you.  What leaders realize is the importance of enthusing others to work towards their vision.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6</a:t>
            </a:fld>
            <a:endParaRPr lang="en-US" dirty="0"/>
          </a:p>
        </p:txBody>
      </p:sp>
    </p:spTree>
    <p:extLst>
      <p:ext uri="{BB962C8B-B14F-4D97-AF65-F5344CB8AC3E}">
        <p14:creationId xmlns:p14="http://schemas.microsoft.com/office/powerpoint/2010/main" val="227265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about followers?</a:t>
            </a:r>
          </a:p>
          <a:p>
            <a:r>
              <a:rPr lang="en-US" dirty="0" smtClean="0"/>
              <a:t>The common perception is that followers are “lesser” than leaders.</a:t>
            </a:r>
          </a:p>
          <a:p>
            <a:r>
              <a:rPr lang="en-US" dirty="0" smtClean="0"/>
              <a:t>In the extreme, followers are characterized 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Sheep—blindly following, not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leader with no followers cannot be a leader.</a:t>
            </a:r>
          </a:p>
          <a:p>
            <a:endParaRPr lang="en-US" dirty="0" smtClean="0"/>
          </a:p>
          <a:p>
            <a:r>
              <a:rPr lang="en-US" dirty="0" smtClean="0"/>
              <a:t>Anarchists—subverting the goals of the group</a:t>
            </a:r>
          </a:p>
          <a:p>
            <a:endParaRPr lang="en-US" dirty="0" smtClean="0"/>
          </a:p>
          <a:p>
            <a:r>
              <a:rPr lang="en-US" dirty="0" smtClean="0"/>
              <a:t>Followership is something to be avoided if possible (it is not), or superseded—grown out of, if you will.</a:t>
            </a:r>
          </a:p>
          <a:p>
            <a:r>
              <a:rPr lang="en-US" dirty="0" smtClean="0"/>
              <a:t>Popular culture goes a long way in reinforcing this idea—consider the following Audi ad, which ran for 5 years:</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8</a:t>
            </a:fld>
            <a:endParaRPr lang="en-US" dirty="0"/>
          </a:p>
        </p:txBody>
      </p:sp>
    </p:spTree>
    <p:extLst>
      <p:ext uri="{BB962C8B-B14F-4D97-AF65-F5344CB8AC3E}">
        <p14:creationId xmlns:p14="http://schemas.microsoft.com/office/powerpoint/2010/main" val="239304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Kellerman’s book here</a:t>
            </a:r>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9</a:t>
            </a:fld>
            <a:endParaRPr lang="en-US" dirty="0"/>
          </a:p>
        </p:txBody>
      </p:sp>
    </p:spTree>
    <p:extLst>
      <p:ext uri="{BB962C8B-B14F-4D97-AF65-F5344CB8AC3E}">
        <p14:creationId xmlns:p14="http://schemas.microsoft.com/office/powerpoint/2010/main" val="87125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Google search</a:t>
            </a:r>
            <a:r>
              <a:rPr lang="en-US" sz="1200" baseline="0" dirty="0" smtClean="0"/>
              <a:t> – scientifically rigorous of course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These are ratios of 300 to 1100 to 1</a:t>
            </a:r>
          </a:p>
          <a:p>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t>10</a:t>
            </a:fld>
            <a:endParaRPr lang="en-US" dirty="0"/>
          </a:p>
        </p:txBody>
      </p:sp>
    </p:spTree>
    <p:extLst>
      <p:ext uri="{BB962C8B-B14F-4D97-AF65-F5344CB8AC3E}">
        <p14:creationId xmlns:p14="http://schemas.microsoft.com/office/powerpoint/2010/main" val="124656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Kellerman, Introduction xvii</a:t>
            </a:r>
            <a:endParaRPr lang="en-US" dirty="0"/>
          </a:p>
        </p:txBody>
      </p:sp>
      <p:sp>
        <p:nvSpPr>
          <p:cNvPr id="4" name="Slide Number Placeholder 3"/>
          <p:cNvSpPr>
            <a:spLocks noGrp="1"/>
          </p:cNvSpPr>
          <p:nvPr>
            <p:ph type="sldNum" sz="quarter" idx="10"/>
          </p:nvPr>
        </p:nvSpPr>
        <p:spPr/>
        <p:txBody>
          <a:bodyPr/>
          <a:lstStyle/>
          <a:p>
            <a:fld id="{C8C717DA-0454-442B-8CB0-ACD3DB9B34F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05393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1"/>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7" name="Picture 6" descr="Eastman_PNG.png"/>
          <p:cNvPicPr>
            <a:picLocks noChangeAspect="1"/>
          </p:cNvPicPr>
          <p:nvPr/>
        </p:nvPicPr>
        <p:blipFill>
          <a:blip r:embed="rId3"/>
          <a:stretch>
            <a:fillRect/>
          </a:stretch>
        </p:blipFill>
        <p:spPr>
          <a:xfrm>
            <a:off x="6556248" y="280417"/>
            <a:ext cx="2404872" cy="4787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CAF41A52-FCC1-4C65-A1F5-0F5AEAEB7786}"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4AF992AE-CB54-4E41-8C74-E96BA325C5E1}" type="slidenum">
              <a:rPr lang="en-US" smtClean="0"/>
              <a:pPr/>
              <a:t>‹#›</a:t>
            </a:fld>
            <a:endParaRPr lang="en-US" dirty="0"/>
          </a:p>
        </p:txBody>
      </p:sp>
      <p:sp>
        <p:nvSpPr>
          <p:cNvPr id="10" name="Content Placeholder 2"/>
          <p:cNvSpPr>
            <a:spLocks noGrp="1"/>
          </p:cNvSpPr>
          <p:nvPr>
            <p:ph idx="1"/>
          </p:nvPr>
        </p:nvSpPr>
        <p:spPr>
          <a:xfrm>
            <a:off x="457200" y="13716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01D5B64C-03EC-4BA8-B780-14377F0877E5}"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4AF992AE-CB54-4E41-8C74-E96BA325C5E1}"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30AA4EA5-AB5F-4516-8F54-0484C6F38EEA}"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4AF992AE-CB54-4E41-8C74-E96BA325C5E1}"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235082-86C0-41D1-BC7A-0B6D1E7555CF}" type="datetime1">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06F278-EA50-4389-BD12-1E70EA7B2A56}" type="slidenum">
              <a:rPr lang="en-US" smtClean="0"/>
              <a:t>‹#›</a:t>
            </a:fld>
            <a:endParaRPr lang="en-US" dirty="0"/>
          </a:p>
        </p:txBody>
      </p:sp>
    </p:spTree>
    <p:extLst>
      <p:ext uri="{BB962C8B-B14F-4D97-AF65-F5344CB8AC3E}">
        <p14:creationId xmlns:p14="http://schemas.microsoft.com/office/powerpoint/2010/main" val="113426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FA41D-8AF3-4FDE-8998-C3E94C35942E}" type="datetime1">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a:t>
            </a:fld>
            <a:endParaRPr lang="en-US" dirty="0"/>
          </a:p>
        </p:txBody>
      </p:sp>
    </p:spTree>
    <p:extLst>
      <p:ext uri="{BB962C8B-B14F-4D97-AF65-F5344CB8AC3E}">
        <p14:creationId xmlns:p14="http://schemas.microsoft.com/office/powerpoint/2010/main" val="183861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5"/>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1" name="Picture 10" descr="Eastman_PNG.png"/>
          <p:cNvPicPr>
            <a:picLocks noChangeAspect="1"/>
          </p:cNvPicPr>
          <p:nvPr userDrawn="1"/>
        </p:nvPicPr>
        <p:blipFill>
          <a:blip r:embed="rId3"/>
          <a:stretch>
            <a:fillRect/>
          </a:stretch>
        </p:blipFill>
        <p:spPr>
          <a:xfrm>
            <a:off x="6556248" y="280421"/>
            <a:ext cx="2404872" cy="47875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userDrawn="1"/>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54046CC-2CA2-46AB-98F3-BC8EE253C918}"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3318DD80-7231-478E-B31F-4BBB9C26A1B6}" type="slidenum">
              <a:rPr lang="en-US" smtClean="0"/>
              <a:pPr/>
              <a:t>‹#›</a:t>
            </a:fld>
            <a:endParaRPr lang="en-US" dirty="0"/>
          </a:p>
        </p:txBody>
      </p:sp>
      <p:sp>
        <p:nvSpPr>
          <p:cNvPr id="7"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8459C75D-111A-46EA-AB0D-01DDE514817F}"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3318DD80-7231-478E-B31F-4BBB9C26A1B6}"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3F2F796-6F2B-4F6E-805E-BF2BAC35ADF5}"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3318DD80-7231-478E-B31F-4BBB9C26A1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6F0153-018C-4B86-AE8E-82431F6F3162}" type="datetime1">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06F278-EA50-4389-BD12-1E70EA7B2A56}" type="slidenum">
              <a:rPr lang="en-US" smtClean="0"/>
              <a:t>‹#›</a:t>
            </a:fld>
            <a:endParaRPr lang="en-US" dirty="0"/>
          </a:p>
        </p:txBody>
      </p:sp>
    </p:spTree>
    <p:extLst>
      <p:ext uri="{BB962C8B-B14F-4D97-AF65-F5344CB8AC3E}">
        <p14:creationId xmlns:p14="http://schemas.microsoft.com/office/powerpoint/2010/main" val="113426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6724A-504C-4736-97B6-7D72A55E11C4}" type="datetime1">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a:t>
            </a:fld>
            <a:endParaRPr lang="en-US" dirty="0"/>
          </a:p>
        </p:txBody>
      </p:sp>
    </p:spTree>
    <p:extLst>
      <p:ext uri="{BB962C8B-B14F-4D97-AF65-F5344CB8AC3E}">
        <p14:creationId xmlns:p14="http://schemas.microsoft.com/office/powerpoint/2010/main" val="1838619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6"/>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7" name="Picture 6" descr="Eastman_PNG.png"/>
          <p:cNvPicPr>
            <a:picLocks noChangeAspect="1"/>
          </p:cNvPicPr>
          <p:nvPr userDrawn="1"/>
        </p:nvPicPr>
        <p:blipFill>
          <a:blip r:embed="rId3"/>
          <a:stretch>
            <a:fillRect/>
          </a:stretch>
        </p:blipFill>
        <p:spPr>
          <a:xfrm>
            <a:off x="6556248" y="280422"/>
            <a:ext cx="2404872" cy="47875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userDrawn="1"/>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C36F2857-6C99-47B5-AE6C-4E6BC0AED0D8}"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14C508AA-6788-4653-ACC0-002DBCF36DDC}" type="slidenum">
              <a:rPr lang="en-US" smtClean="0"/>
              <a:pPr/>
              <a:t>‹#›</a:t>
            </a:fld>
            <a:endParaRPr lang="en-US" dirty="0"/>
          </a:p>
        </p:txBody>
      </p:sp>
      <p:sp>
        <p:nvSpPr>
          <p:cNvPr id="6" name="Content Placeholder 2"/>
          <p:cNvSpPr>
            <a:spLocks noGrp="1"/>
          </p:cNvSpPr>
          <p:nvPr>
            <p:ph idx="1"/>
          </p:nvPr>
        </p:nvSpPr>
        <p:spPr>
          <a:xfrm>
            <a:off x="457200" y="1828800"/>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76678F9-EF82-4B29-9823-5E6CFFC77A8C}"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14C508AA-6788-4653-ACC0-002DBCF36DDC}" type="slidenum">
              <a:rPr lang="en-US" smtClean="0"/>
              <a:pPr/>
              <a:t>‹#›</a:t>
            </a:fld>
            <a:endParaRPr lang="en-US" dirty="0"/>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0BE50667-CD69-45A3-A4D5-5EBB021D33B6}"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14C508AA-6788-4653-ACC0-002DBCF36DDC}" type="slidenum">
              <a:rPr lang="en-US" smtClean="0"/>
              <a:pPr/>
              <a:t>‹#›</a:t>
            </a:fld>
            <a:endParaRPr lang="en-US" dirty="0"/>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BA7AD9A-FE87-4F74-914F-16E8B3F26B68}" type="datetime1">
              <a:rPr lang="en-US" smtClean="0"/>
              <a:t>9/15/2016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F9D933-8AEC-45EC-889D-755EA513EF1A}"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1FA7C8-90DE-4223-9926-7AC95F451C91}" type="datetime1">
              <a:rPr lang="en-US" smtClean="0"/>
              <a:t>9/15/2016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806F278-EA50-4389-BD12-1E70EA7B2A56}"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D84D86-8713-45FC-A2F9-117995BB174C}" type="datetime1">
              <a:rPr lang="en-US" smtClean="0"/>
              <a:t>9/15/2016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806F278-EA50-4389-BD12-1E70EA7B2A56}"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DEBC236-F530-43D3-B189-9C534A143274}"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1806F278-EA50-4389-BD12-1E70EA7B2A56}" type="slidenum">
              <a:rPr lang="en-US" smtClean="0"/>
              <a:t>‹#›</a:t>
            </a:fld>
            <a:endParaRPr lang="en-US" dirty="0"/>
          </a:p>
        </p:txBody>
      </p:sp>
      <p:sp>
        <p:nvSpPr>
          <p:cNvPr id="7"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874155-44A5-454E-B62E-830AD0494A34}" type="datetime1">
              <a:rPr lang="en-US" smtClean="0"/>
              <a:t>9/15/2016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806F278-EA50-4389-BD12-1E70EA7B2A56}"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F530C6-76F4-4EDC-80C9-9A7708569D08}" type="datetime1">
              <a:rPr lang="en-US" smtClean="0"/>
              <a:t>9/15/2016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806F278-EA50-4389-BD12-1E70EA7B2A5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835C69D-3790-4942-B89F-8EE01E78CCD4}" type="datetime1">
              <a:rPr lang="en-US" smtClean="0"/>
              <a:t>9/15/2016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806F278-EA50-4389-BD12-1E70EA7B2A56}"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DBF66A-8DAF-4C21-9280-0F145DFAAF2D}" type="datetime1">
              <a:rPr lang="en-US" smtClean="0"/>
              <a:t>9/15/2016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806F278-EA50-4389-BD12-1E70EA7B2A56}"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4F2A64-C1CD-4FB9-B1E6-FF8E67E6BB5F}" type="datetime1">
              <a:rPr lang="en-US" smtClean="0"/>
              <a:t>9/15/2016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806F278-EA50-4389-BD12-1E70EA7B2A5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C766C03-C7CD-4BF2-BCB4-2FCFE3C46F38}" type="datetime1">
              <a:rPr lang="en-US" smtClean="0"/>
              <a:t>9/15/2016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806F278-EA50-4389-BD12-1E70EA7B2A56}"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CA3921-263C-40CF-96EC-F779CDE88FFF}" type="datetime1">
              <a:rPr lang="en-US" smtClean="0"/>
              <a:t>9/15/2016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806F278-EA50-4389-BD12-1E70EA7B2A56}"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0EAD86-A379-43A9-9176-0E99804B9646}" type="datetime1">
              <a:rPr lang="en-US" smtClean="0"/>
              <a:t>9/15/2016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806F278-EA50-4389-BD12-1E70EA7B2A5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E265E4FC-545B-47A5-A4BB-1B4C6E3407C5}"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1806F278-EA50-4389-BD12-1E70EA7B2A56}" type="slidenum">
              <a:rPr lang="en-US" smtClean="0"/>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62C6AA61-FFCE-4D89-985E-062FA756A098}" type="datetime1">
              <a:rPr lang="en-US" smtClean="0"/>
              <a:t>9/15/2016</a:t>
            </a:fld>
            <a:endParaRPr lang="en-US" dirty="0"/>
          </a:p>
        </p:txBody>
      </p:sp>
      <p:sp>
        <p:nvSpPr>
          <p:cNvPr id="5" name="Slide Number Placeholder 4"/>
          <p:cNvSpPr>
            <a:spLocks noGrp="1"/>
          </p:cNvSpPr>
          <p:nvPr>
            <p:ph type="sldNum" sz="quarter" idx="12"/>
          </p:nvPr>
        </p:nvSpPr>
        <p:spPr/>
        <p:txBody>
          <a:bodyPr/>
          <a:lstStyle/>
          <a:p>
            <a:fld id="{1806F278-EA50-4389-BD12-1E70EA7B2A5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848427-66D3-4E8D-80F6-EB8E0EAA012C}" type="datetime1">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06F278-EA50-4389-BD12-1E70EA7B2A56}" type="slidenum">
              <a:rPr lang="en-US" smtClean="0"/>
              <a:t>‹#›</a:t>
            </a:fld>
            <a:endParaRPr lang="en-US" dirty="0"/>
          </a:p>
        </p:txBody>
      </p:sp>
    </p:spTree>
    <p:extLst>
      <p:ext uri="{BB962C8B-B14F-4D97-AF65-F5344CB8AC3E}">
        <p14:creationId xmlns:p14="http://schemas.microsoft.com/office/powerpoint/2010/main" val="113426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7972E-753E-4385-BE69-53FDDC788399}" type="datetime1">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a:t>
            </a:fld>
            <a:endParaRPr lang="en-US" dirty="0"/>
          </a:p>
        </p:txBody>
      </p:sp>
    </p:spTree>
    <p:extLst>
      <p:ext uri="{BB962C8B-B14F-4D97-AF65-F5344CB8AC3E}">
        <p14:creationId xmlns:p14="http://schemas.microsoft.com/office/powerpoint/2010/main" val="183861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304800" y="3124203"/>
            <a:ext cx="54102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2362200" y="5715000"/>
            <a:ext cx="6400800" cy="914400"/>
          </a:xfr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7" name="Picture 6" descr="Eastman_PNG.png"/>
          <p:cNvPicPr>
            <a:picLocks noChangeAspect="1"/>
          </p:cNvPicPr>
          <p:nvPr userDrawn="1"/>
        </p:nvPicPr>
        <p:blipFill>
          <a:blip r:embed="rId3"/>
          <a:stretch>
            <a:fillRect/>
          </a:stretch>
        </p:blipFill>
        <p:spPr>
          <a:xfrm>
            <a:off x="6556248" y="280420"/>
            <a:ext cx="2404872" cy="4787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userDrawn="1"/>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green small"/>
          <p:cNvPicPr>
            <a:picLocks noChangeArrowheads="1"/>
          </p:cNvPicPr>
          <p:nvPr/>
        </p:nvPicPr>
        <p:blipFill>
          <a:blip r:embed="rId9"/>
          <a:srcRect/>
          <a:stretch>
            <a:fillRect/>
          </a:stretch>
        </p:blipFill>
        <p:spPr bwMode="auto">
          <a:xfrm>
            <a:off x="0"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1"/>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1005840" y="6356351"/>
            <a:ext cx="1371600" cy="365125"/>
          </a:xfrm>
          <a:prstGeom prst="rect">
            <a:avLst/>
          </a:prstGeom>
        </p:spPr>
        <p:txBody>
          <a:bodyPr vert="horz" lIns="91440" tIns="45720" rIns="91440" bIns="45720" rtlCol="0" anchor="ctr"/>
          <a:lstStyle>
            <a:lvl1pPr algn="ctr">
              <a:defRPr sz="1200">
                <a:solidFill>
                  <a:schemeClr val="bg1"/>
                </a:solidFill>
              </a:defRPr>
            </a:lvl1pPr>
          </a:lstStyle>
          <a:p>
            <a:fld id="{B2C6EBD9-42B3-4EFD-82EB-0B11502F005A}" type="datetime1">
              <a:rPr lang="en-US" smtClean="0"/>
              <a:t>9/15/2016</a:t>
            </a:fld>
            <a:endParaRPr lang="en-US" dirty="0"/>
          </a:p>
        </p:txBody>
      </p:sp>
      <p:sp>
        <p:nvSpPr>
          <p:cNvPr id="10" name="Slide Number Placeholder 9"/>
          <p:cNvSpPr>
            <a:spLocks noGrp="1"/>
          </p:cNvSpPr>
          <p:nvPr>
            <p:ph type="sldNum" sz="quarter" idx="4"/>
          </p:nvPr>
        </p:nvSpPr>
        <p:spPr>
          <a:xfrm>
            <a:off x="457200" y="6356351"/>
            <a:ext cx="457200" cy="365125"/>
          </a:xfrm>
          <a:prstGeom prst="rect">
            <a:avLst/>
          </a:prstGeom>
        </p:spPr>
        <p:txBody>
          <a:bodyPr vert="horz" lIns="91440" tIns="45720" rIns="91440" bIns="45720" rtlCol="0" anchor="ctr"/>
          <a:lstStyle>
            <a:lvl1pPr algn="l">
              <a:defRPr sz="1200">
                <a:solidFill>
                  <a:schemeClr val="bg1"/>
                </a:solidFill>
              </a:defRPr>
            </a:lvl1pPr>
          </a:lstStyle>
          <a:p>
            <a:fld id="{1806F278-EA50-4389-BD12-1E70EA7B2A56}" type="slidenum">
              <a:rPr lang="en-US" smtClean="0"/>
              <a:t>‹#›</a:t>
            </a:fld>
            <a:endParaRPr lang="en-US" dirty="0"/>
          </a:p>
        </p:txBody>
      </p:sp>
      <p:pic>
        <p:nvPicPr>
          <p:cNvPr id="13" name="Picture 12" descr="Eastman_PNG.png"/>
          <p:cNvPicPr>
            <a:picLocks noChangeAspect="1"/>
          </p:cNvPicPr>
          <p:nvPr/>
        </p:nvPicPr>
        <p:blipFill>
          <a:blip r:embed="rId10"/>
          <a:stretch>
            <a:fillRect/>
          </a:stretch>
        </p:blipFill>
        <p:spPr>
          <a:xfrm>
            <a:off x="7178041" y="6388608"/>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muted green sm section"/>
          <p:cNvPicPr>
            <a:picLocks noChangeAspect="1" noChangeArrowheads="1"/>
          </p:cNvPicPr>
          <p:nvPr/>
        </p:nvPicPr>
        <p:blipFill>
          <a:blip r:embed="rId9"/>
          <a:srcRect/>
          <a:stretch>
            <a:fillRect/>
          </a:stretch>
        </p:blipFill>
        <p:spPr bwMode="auto">
          <a:xfrm>
            <a:off x="0" y="3267076"/>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2"/>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2"/>
            <a:ext cx="1828800" cy="365125"/>
          </a:xfrm>
          <a:prstGeom prst="rect">
            <a:avLst/>
          </a:prstGeom>
        </p:spPr>
        <p:txBody>
          <a:bodyPr vert="horz" lIns="91440" tIns="45720" rIns="91440" bIns="45720" rtlCol="0" anchor="ctr"/>
          <a:lstStyle>
            <a:lvl1pPr algn="l">
              <a:defRPr sz="1200">
                <a:solidFill>
                  <a:schemeClr val="tx1"/>
                </a:solidFill>
              </a:defRPr>
            </a:lvl1pPr>
          </a:lstStyle>
          <a:p>
            <a:fld id="{0D7FE0F6-AC7C-482F-B7FC-39CA1113DB20}" type="datetime1">
              <a:rPr lang="en-US" smtClean="0"/>
              <a:t>9/15/2016</a:t>
            </a:fld>
            <a:endParaRPr lang="en-US" dirty="0"/>
          </a:p>
        </p:txBody>
      </p:sp>
      <p:sp>
        <p:nvSpPr>
          <p:cNvPr id="9" name="Slide Number Placeholder 8"/>
          <p:cNvSpPr>
            <a:spLocks noGrp="1"/>
          </p:cNvSpPr>
          <p:nvPr>
            <p:ph type="sldNum" sz="quarter" idx="4"/>
          </p:nvPr>
        </p:nvSpPr>
        <p:spPr>
          <a:xfrm>
            <a:off x="6858000" y="6356352"/>
            <a:ext cx="1828800" cy="365125"/>
          </a:xfrm>
          <a:prstGeom prst="rect">
            <a:avLst/>
          </a:prstGeom>
        </p:spPr>
        <p:txBody>
          <a:bodyPr vert="horz" lIns="91440" tIns="45720" rIns="91440" bIns="45720" rtlCol="0" anchor="ctr"/>
          <a:lstStyle>
            <a:lvl1pPr algn="r">
              <a:defRPr sz="1200">
                <a:solidFill>
                  <a:schemeClr val="bg1"/>
                </a:solidFill>
              </a:defRPr>
            </a:lvl1pPr>
          </a:lstStyle>
          <a:p>
            <a:fld id="{4AF992AE-CB54-4E41-8C74-E96BA325C5E1}" type="slidenum">
              <a:rPr lang="en-US" smtClean="0"/>
              <a:pPr/>
              <a:t>‹#›</a:t>
            </a:fld>
            <a:endParaRPr lang="en-US" dirty="0"/>
          </a:p>
        </p:txBody>
      </p:sp>
      <p:pic>
        <p:nvPicPr>
          <p:cNvPr id="11" name="Picture 10" descr="Eastman_PNG.png"/>
          <p:cNvPicPr>
            <a:picLocks noChangeAspect="1"/>
          </p:cNvPicPr>
          <p:nvPr/>
        </p:nvPicPr>
        <p:blipFill>
          <a:blip r:embed="rId10"/>
          <a:stretch>
            <a:fillRect/>
          </a:stretch>
        </p:blipFill>
        <p:spPr>
          <a:xfrm>
            <a:off x="7178043" y="377952"/>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88" r:id="rId6"/>
    <p:sldLayoutId id="2147483689" r:id="rId7"/>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9"/>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2"/>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2"/>
            <a:ext cx="1828800" cy="365125"/>
          </a:xfrm>
          <a:prstGeom prst="rect">
            <a:avLst/>
          </a:prstGeom>
        </p:spPr>
        <p:txBody>
          <a:bodyPr vert="horz" lIns="91440" tIns="45720" rIns="91440" bIns="45720" rtlCol="0" anchor="ctr"/>
          <a:lstStyle>
            <a:lvl1pPr algn="l">
              <a:defRPr sz="1200">
                <a:solidFill>
                  <a:schemeClr val="tx1"/>
                </a:solidFill>
              </a:defRPr>
            </a:lvl1pPr>
          </a:lstStyle>
          <a:p>
            <a:fld id="{0A342AD3-26F6-404A-84F0-E98DAC03831E}" type="datetime1">
              <a:rPr lang="en-US" smtClean="0"/>
              <a:t>9/15/2016</a:t>
            </a:fld>
            <a:endParaRPr lang="en-US" dirty="0"/>
          </a:p>
        </p:txBody>
      </p:sp>
      <p:sp>
        <p:nvSpPr>
          <p:cNvPr id="10" name="Slide Number Placeholder 9"/>
          <p:cNvSpPr>
            <a:spLocks noGrp="1"/>
          </p:cNvSpPr>
          <p:nvPr>
            <p:ph type="sldNum" sz="quarter" idx="4"/>
          </p:nvPr>
        </p:nvSpPr>
        <p:spPr>
          <a:xfrm>
            <a:off x="6858000" y="6356352"/>
            <a:ext cx="1828800" cy="365125"/>
          </a:xfrm>
          <a:prstGeom prst="rect">
            <a:avLst/>
          </a:prstGeom>
        </p:spPr>
        <p:txBody>
          <a:bodyPr vert="horz" lIns="91440" tIns="45720" rIns="91440" bIns="45720" rtlCol="0" anchor="ctr"/>
          <a:lstStyle>
            <a:lvl1pPr algn="r">
              <a:defRPr sz="1200">
                <a:solidFill>
                  <a:schemeClr val="tx1"/>
                </a:solidFill>
              </a:defRPr>
            </a:lvl1pPr>
          </a:lstStyle>
          <a:p>
            <a:fld id="{3318DD80-7231-478E-B31F-4BBB9C26A1B6}" type="slidenum">
              <a:rPr lang="en-US" smtClean="0"/>
              <a:pPr/>
              <a:t>‹#›</a:t>
            </a:fld>
            <a:endParaRPr lang="en-US" dirty="0"/>
          </a:p>
        </p:txBody>
      </p:sp>
      <p:pic>
        <p:nvPicPr>
          <p:cNvPr id="12" name="Picture 11" descr="Eastman_PNG.png"/>
          <p:cNvPicPr>
            <a:picLocks noChangeAspect="1"/>
          </p:cNvPicPr>
          <p:nvPr/>
        </p:nvPicPr>
        <p:blipFill>
          <a:blip r:embed="rId10"/>
          <a:stretch>
            <a:fillRect/>
          </a:stretch>
        </p:blipFill>
        <p:spPr>
          <a:xfrm>
            <a:off x="7178045" y="377952"/>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6" r:id="rId6"/>
    <p:sldLayoutId id="2147483687" r:id="rId7"/>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chemeClr val="accent1"/>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chemeClr val="accent1"/>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chemeClr val="accent1"/>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uted green small"/>
          <p:cNvPicPr>
            <a:picLocks noChangeAspect="1" noChangeArrowheads="1"/>
          </p:cNvPicPr>
          <p:nvPr/>
        </p:nvPicPr>
        <p:blipFill>
          <a:blip r:embed="rId7"/>
          <a:srcRect/>
          <a:stretch>
            <a:fillRect/>
          </a:stretch>
        </p:blipFill>
        <p:spPr bwMode="auto">
          <a:xfrm>
            <a:off x="0" y="1"/>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2"/>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7"/>
          <p:cNvSpPr>
            <a:spLocks noGrp="1"/>
          </p:cNvSpPr>
          <p:nvPr>
            <p:ph type="dt" sz="half" idx="2"/>
          </p:nvPr>
        </p:nvSpPr>
        <p:spPr>
          <a:xfrm>
            <a:off x="457200" y="6356352"/>
            <a:ext cx="1828800" cy="365125"/>
          </a:xfrm>
          <a:prstGeom prst="rect">
            <a:avLst/>
          </a:prstGeom>
        </p:spPr>
        <p:txBody>
          <a:bodyPr vert="horz" lIns="91440" tIns="45720" rIns="91440" bIns="45720" rtlCol="0" anchor="ctr"/>
          <a:lstStyle>
            <a:lvl1pPr algn="l">
              <a:defRPr sz="1200">
                <a:solidFill>
                  <a:schemeClr val="tx1"/>
                </a:solidFill>
              </a:defRPr>
            </a:lvl1pPr>
          </a:lstStyle>
          <a:p>
            <a:fld id="{5F65CAE8-59D1-468D-92ED-CD9716CCFAD1}" type="datetime1">
              <a:rPr lang="en-US" smtClean="0"/>
              <a:t>9/15/2016</a:t>
            </a:fld>
            <a:endParaRPr lang="en-US" dirty="0"/>
          </a:p>
        </p:txBody>
      </p:sp>
      <p:sp>
        <p:nvSpPr>
          <p:cNvPr id="9" name="Slide Number Placeholder 8"/>
          <p:cNvSpPr>
            <a:spLocks noGrp="1"/>
          </p:cNvSpPr>
          <p:nvPr>
            <p:ph type="sldNum" sz="quarter" idx="4"/>
          </p:nvPr>
        </p:nvSpPr>
        <p:spPr>
          <a:xfrm>
            <a:off x="6858000" y="6356352"/>
            <a:ext cx="1828800" cy="365125"/>
          </a:xfrm>
          <a:prstGeom prst="rect">
            <a:avLst/>
          </a:prstGeom>
        </p:spPr>
        <p:txBody>
          <a:bodyPr vert="horz" lIns="91440" tIns="45720" rIns="91440" bIns="45720" rtlCol="0" anchor="ctr"/>
          <a:lstStyle>
            <a:lvl1pPr algn="r">
              <a:defRPr sz="1200">
                <a:solidFill>
                  <a:schemeClr val="tx1"/>
                </a:solidFill>
              </a:defRPr>
            </a:lvl1pPr>
          </a:lstStyle>
          <a:p>
            <a:fld id="{14C508AA-6788-4653-ACC0-002DBCF36DDC}" type="slidenum">
              <a:rPr lang="en-US" smtClean="0"/>
              <a:pPr/>
              <a:t>‹#›</a:t>
            </a:fld>
            <a:endParaRPr lang="en-US" dirty="0"/>
          </a:p>
        </p:txBody>
      </p:sp>
      <p:pic>
        <p:nvPicPr>
          <p:cNvPr id="10" name="Picture 9" descr="Eastman_PNG.png"/>
          <p:cNvPicPr>
            <a:picLocks noChangeAspect="1"/>
          </p:cNvPicPr>
          <p:nvPr/>
        </p:nvPicPr>
        <p:blipFill>
          <a:blip r:embed="rId8"/>
          <a:stretch>
            <a:fillRect/>
          </a:stretch>
        </p:blipFill>
        <p:spPr>
          <a:xfrm>
            <a:off x="7178047" y="377952"/>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91B9A4"/>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91B9A4"/>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91B9A4"/>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91B9A4"/>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91B9A4"/>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CECFEB0-FCCD-47D3-B6C0-CA2C1E61DE33}" type="datetime1">
              <a:rPr lang="en-US" smtClean="0"/>
              <a:t>9/15/2016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806F278-EA50-4389-BD12-1E70EA7B2A5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flr3xwrHLAhWMOCYKHcDaB9sQjRwIAw&amp;url=http://www.crwflags.com/fotw/flags/us_u_aub.html&amp;psig=AFQjCNHYa2pqknwFaacmG9VOwv701shxIA&amp;ust=1457541377130332"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hyperlink" Target="http://www.google.com/url?sa=i&amp;rct=j&amp;q=&amp;esrc=s&amp;source=images&amp;cd=&amp;cad=rja&amp;uact=8&amp;ved=0ahUKEwih09GFw7HLAhXDSiYKHVqeAU4QjRwIAw&amp;url=http://vector.me/search/purdue-logo&amp;psig=AFQjCNEMBIwnACMyjfkki2GwPbARUCo1JA&amp;ust=1457541419424842"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time.com/time/photogallery/0,29307,1872244_1826426,00.html" TargetMode="External"/><Relationship Id="rId1" Type="http://schemas.openxmlformats.org/officeDocument/2006/relationships/slideLayout" Target="../slideLayouts/slideLayout28.xml"/><Relationship Id="rId5" Type="http://schemas.openxmlformats.org/officeDocument/2006/relationships/image" Target="../media/image38.jpeg"/><Relationship Id="rId4" Type="http://schemas.openxmlformats.org/officeDocument/2006/relationships/hyperlink" Target="http://www.entertonement.com/collections/12064/Capt-Chesley-Sully-Sullenberg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774825"/>
          </a:xfrm>
        </p:spPr>
        <p:txBody>
          <a:bodyPr>
            <a:normAutofit fontScale="90000"/>
          </a:bodyPr>
          <a:lstStyle/>
          <a:p>
            <a:r>
              <a:rPr lang="en-US" sz="4400" dirty="0" smtClean="0"/>
              <a:t>Do we </a:t>
            </a:r>
            <a:r>
              <a:rPr lang="en-US" sz="4400" i="1" dirty="0" smtClean="0"/>
              <a:t>REALLY</a:t>
            </a:r>
            <a:r>
              <a:rPr lang="en-US" sz="4400" dirty="0" smtClean="0"/>
              <a:t> need more Process Safety Leaders?</a:t>
            </a:r>
            <a:br>
              <a:rPr lang="en-US" sz="4400" dirty="0" smtClean="0"/>
            </a:br>
            <a:r>
              <a:rPr lang="en-US" sz="2700" dirty="0" smtClean="0"/>
              <a:t>The Criticality of Effective Followership</a:t>
            </a:r>
            <a:endParaRPr lang="en-US" sz="2700" dirty="0"/>
          </a:p>
        </p:txBody>
      </p:sp>
      <p:sp>
        <p:nvSpPr>
          <p:cNvPr id="3" name="Subtitle 2"/>
          <p:cNvSpPr>
            <a:spLocks noGrp="1"/>
          </p:cNvSpPr>
          <p:nvPr>
            <p:ph type="subTitle" idx="1"/>
          </p:nvPr>
        </p:nvSpPr>
        <p:spPr>
          <a:xfrm>
            <a:off x="228600" y="2686496"/>
            <a:ext cx="8686800" cy="1199704"/>
          </a:xfrm>
        </p:spPr>
        <p:txBody>
          <a:bodyPr>
            <a:noAutofit/>
          </a:bodyPr>
          <a:lstStyle/>
          <a:p>
            <a:r>
              <a:rPr lang="en-US" sz="1800" dirty="0"/>
              <a:t>Jennifer F. </a:t>
            </a:r>
            <a:r>
              <a:rPr lang="en-US" sz="1800" dirty="0" smtClean="0"/>
              <a:t>Mize </a:t>
            </a:r>
            <a:endParaRPr lang="en-US" sz="1800" dirty="0"/>
          </a:p>
          <a:p>
            <a:r>
              <a:rPr lang="en-US" sz="1800" dirty="0" smtClean="0"/>
              <a:t>Peter N. Lodal </a:t>
            </a:r>
            <a:endParaRPr lang="en-US" sz="1800" dirty="0"/>
          </a:p>
          <a:p>
            <a:endParaRPr lang="en-US" sz="1800" dirty="0" smtClean="0"/>
          </a:p>
          <a:p>
            <a:r>
              <a:rPr lang="en-US" sz="1800" dirty="0" smtClean="0"/>
              <a:t>Eastman </a:t>
            </a:r>
            <a:r>
              <a:rPr lang="en-US" sz="1800" dirty="0"/>
              <a:t>Chemical Company</a:t>
            </a:r>
          </a:p>
          <a:p>
            <a:endParaRPr lang="en-US" sz="2800" dirty="0"/>
          </a:p>
        </p:txBody>
      </p:sp>
      <p:sp>
        <p:nvSpPr>
          <p:cNvPr id="5" name="TextBox 4"/>
          <p:cNvSpPr txBox="1"/>
          <p:nvPr/>
        </p:nvSpPr>
        <p:spPr>
          <a:xfrm>
            <a:off x="533400" y="5562600"/>
            <a:ext cx="6248400" cy="1015663"/>
          </a:xfrm>
          <a:prstGeom prst="rect">
            <a:avLst/>
          </a:prstGeom>
          <a:noFill/>
        </p:spPr>
        <p:txBody>
          <a:bodyPr wrap="square" rtlCol="0">
            <a:spAutoFit/>
          </a:bodyPr>
          <a:lstStyle/>
          <a:p>
            <a:r>
              <a:rPr lang="en-US" sz="2000" dirty="0" smtClean="0">
                <a:solidFill>
                  <a:schemeClr val="bg1"/>
                </a:solidFill>
              </a:rPr>
              <a:t>East Tennessee AIChE Section Meeting</a:t>
            </a:r>
          </a:p>
          <a:p>
            <a:endParaRPr lang="en-US" sz="2000" dirty="0" smtClean="0">
              <a:solidFill>
                <a:schemeClr val="bg1"/>
              </a:solidFill>
            </a:endParaRPr>
          </a:p>
          <a:p>
            <a:r>
              <a:rPr lang="en-US" sz="2000" dirty="0" smtClean="0">
                <a:solidFill>
                  <a:schemeClr val="bg1"/>
                </a:solidFill>
              </a:rPr>
              <a:t>September 14, 2016</a:t>
            </a:r>
            <a:endParaRPr lang="en-US" sz="2000" dirty="0">
              <a:solidFill>
                <a:schemeClr val="bg1"/>
              </a:solidFill>
            </a:endParaRPr>
          </a:p>
        </p:txBody>
      </p:sp>
      <p:pic>
        <p:nvPicPr>
          <p:cNvPr id="1028" name="Picture 4" descr="https://encrypted-tbn3.gstatic.com/images?q=tbn:ANd9GcRT89Osrng7HCa2dAiMLjwCl_jmNQxx67w3c9a3X-UYzVeJlYu8QY6QBA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4638"/>
            <a:ext cx="2743200" cy="1737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Fa278TgBp3FfRYFd-rAaX04brHpH-DsdiWJ_pYr0u7bZ_TSjN_SVous4">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759" y="3728732"/>
            <a:ext cx="2021682" cy="110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68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1125" y="533400"/>
            <a:ext cx="8305800" cy="4800600"/>
          </a:xfrm>
        </p:spPr>
        <p:txBody>
          <a:bodyPr>
            <a:normAutofit fontScale="70000" lnSpcReduction="20000"/>
          </a:bodyPr>
          <a:lstStyle/>
          <a:p>
            <a:endParaRPr lang="en-US" sz="2800" dirty="0" smtClean="0"/>
          </a:p>
          <a:p>
            <a:endParaRPr lang="en-US" sz="2800" dirty="0" smtClean="0"/>
          </a:p>
          <a:p>
            <a:r>
              <a:rPr lang="en-US" sz="4600" dirty="0" smtClean="0"/>
              <a:t>For Leadership:</a:t>
            </a:r>
          </a:p>
          <a:p>
            <a:pPr lvl="1"/>
            <a:r>
              <a:rPr lang="en-US" sz="4000" dirty="0" smtClean="0"/>
              <a:t>487,000,000 hits for “Leadership”</a:t>
            </a:r>
          </a:p>
          <a:p>
            <a:pPr lvl="1"/>
            <a:r>
              <a:rPr lang="en-US" sz="4000" dirty="0" smtClean="0"/>
              <a:t>68,000,000 for “Leadership Development”</a:t>
            </a:r>
          </a:p>
          <a:p>
            <a:pPr lvl="1"/>
            <a:r>
              <a:rPr lang="en-US" sz="4000" dirty="0" smtClean="0"/>
              <a:t>72,000,000 for “Leadership Training”</a:t>
            </a:r>
            <a:endParaRPr lang="en-US" sz="4600" dirty="0" smtClean="0"/>
          </a:p>
          <a:p>
            <a:endParaRPr lang="en-US" sz="4600" dirty="0" smtClean="0"/>
          </a:p>
          <a:p>
            <a:endParaRPr lang="en-US" sz="4600" dirty="0"/>
          </a:p>
          <a:p>
            <a:r>
              <a:rPr lang="en-US" sz="4600" dirty="0" smtClean="0"/>
              <a:t>For Followership:</a:t>
            </a:r>
          </a:p>
          <a:p>
            <a:pPr lvl="1"/>
            <a:r>
              <a:rPr lang="en-US" sz="4000" dirty="0" smtClean="0"/>
              <a:t>421,000 hits for “Followership”</a:t>
            </a:r>
          </a:p>
          <a:p>
            <a:pPr lvl="1"/>
            <a:r>
              <a:rPr lang="en-US" sz="4000" dirty="0" smtClean="0"/>
              <a:t>231,000 for “Followership Development”</a:t>
            </a:r>
          </a:p>
          <a:p>
            <a:pPr lvl="1"/>
            <a:r>
              <a:rPr lang="en-US" sz="4000" dirty="0" smtClean="0"/>
              <a:t>156,000 for “Followership Training”</a:t>
            </a:r>
          </a:p>
          <a:p>
            <a:pPr lvl="1"/>
            <a:endParaRPr lang="en-US" sz="2400" dirty="0" smtClean="0"/>
          </a:p>
        </p:txBody>
      </p:sp>
      <p:sp>
        <p:nvSpPr>
          <p:cNvPr id="5" name="Slide Number Placeholder 4"/>
          <p:cNvSpPr>
            <a:spLocks noGrp="1"/>
          </p:cNvSpPr>
          <p:nvPr>
            <p:ph type="sldNum" sz="quarter" idx="12"/>
          </p:nvPr>
        </p:nvSpPr>
        <p:spPr/>
        <p:txBody>
          <a:bodyPr>
            <a:normAutofit/>
          </a:bodyPr>
          <a:lstStyle/>
          <a:p>
            <a:fld id="{B2852EAA-2248-40CC-86A5-5623CFAC327C}" type="slidenum">
              <a:rPr lang="en-US" smtClean="0"/>
              <a:pPr/>
              <a:t>10</a:t>
            </a:fld>
            <a:endParaRPr lang="en-US" dirty="0"/>
          </a:p>
        </p:txBody>
      </p:sp>
      <p:sp>
        <p:nvSpPr>
          <p:cNvPr id="3" name="Title 2"/>
          <p:cNvSpPr>
            <a:spLocks noGrp="1"/>
          </p:cNvSpPr>
          <p:nvPr>
            <p:ph type="title"/>
          </p:nvPr>
        </p:nvSpPr>
        <p:spPr/>
        <p:txBody>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199"/>
            <a:ext cx="58864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6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500"/>
                                        <p:tgtEl>
                                          <p:spTgt spid="6">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fade">
                                      <p:cBhvr>
                                        <p:cTn id="36"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sz="2800" dirty="0" smtClean="0"/>
              <a:t>Barbara Kellerman, in her book </a:t>
            </a:r>
            <a:r>
              <a:rPr lang="en-US" sz="2800" i="1" dirty="0" smtClean="0"/>
              <a:t>“Followership:  How Followers are Creating Change and Changing Leaders”</a:t>
            </a:r>
            <a:r>
              <a:rPr lang="en-US" sz="2800" dirty="0" smtClean="0"/>
              <a:t>, states the issue very directly:</a:t>
            </a:r>
          </a:p>
          <a:p>
            <a:endParaRPr lang="en-US" sz="2800" i="1" dirty="0"/>
          </a:p>
          <a:p>
            <a:r>
              <a:rPr lang="en-US" i="1" dirty="0">
                <a:solidFill>
                  <a:srgbClr val="FF0000"/>
                </a:solidFill>
              </a:rPr>
              <a:t>“[This] points out that, overwhelmingly, even now, we overemphasize the former [leadership] and underemphasize the latter [followership</a:t>
            </a:r>
            <a:r>
              <a:rPr lang="en-US" i="1" dirty="0" smtClean="0">
                <a:solidFill>
                  <a:srgbClr val="FF0000"/>
                </a:solidFill>
              </a:rPr>
              <a:t>].  So long as we fixate on leaders at the expense of followers, we will perpetuate the myth that they [followers] don’t matter much.”</a:t>
            </a:r>
          </a:p>
          <a:p>
            <a:pPr marL="0" indent="0" algn="r">
              <a:buNone/>
            </a:pPr>
            <a:r>
              <a:rPr lang="en-US" sz="1800" dirty="0" smtClean="0"/>
              <a:t>--Barbara Kellerman</a:t>
            </a:r>
            <a:endParaRPr lang="en-US" sz="1800" dirty="0"/>
          </a:p>
        </p:txBody>
      </p:sp>
      <p:sp>
        <p:nvSpPr>
          <p:cNvPr id="3" name="Title 2"/>
          <p:cNvSpPr>
            <a:spLocks noGrp="1"/>
          </p:cNvSpPr>
          <p:nvPr>
            <p:ph type="title"/>
          </p:nvPr>
        </p:nvSpPr>
        <p:spPr/>
        <p:txBody>
          <a:bodyPr/>
          <a:lstStyle/>
          <a:p>
            <a:r>
              <a:rPr lang="en-US" dirty="0" smtClean="0"/>
              <a:t>Followers</a:t>
            </a:r>
            <a:endParaRPr lang="en-US" dirty="0"/>
          </a:p>
        </p:txBody>
      </p:sp>
      <p:sp>
        <p:nvSpPr>
          <p:cNvPr id="2" name="Slide Number Placeholder 1"/>
          <p:cNvSpPr>
            <a:spLocks noGrp="1"/>
          </p:cNvSpPr>
          <p:nvPr>
            <p:ph type="sldNum" sz="quarter" idx="12"/>
          </p:nvPr>
        </p:nvSpPr>
        <p:spPr/>
        <p:txBody>
          <a:bodyPr/>
          <a:lstStyle/>
          <a:p>
            <a:fld id="{1806F278-EA50-4389-BD12-1E70EA7B2A5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957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00162"/>
            <a:ext cx="8458200" cy="5076826"/>
          </a:xfrm>
        </p:spPr>
        <p:txBody>
          <a:bodyPr>
            <a:normAutofit/>
          </a:bodyPr>
          <a:lstStyle/>
          <a:p>
            <a:r>
              <a:rPr lang="en-US" sz="2800" dirty="0" smtClean="0"/>
              <a:t>So, does an increased emphasis on followers infer that leaders are not needed?</a:t>
            </a:r>
          </a:p>
          <a:p>
            <a:endParaRPr lang="en-US" sz="2800" dirty="0" smtClean="0"/>
          </a:p>
          <a:p>
            <a:r>
              <a:rPr lang="en-US" sz="2800" dirty="0" smtClean="0"/>
              <a:t>Let me address this question using another “close to home” baseball example:</a:t>
            </a:r>
          </a:p>
          <a:p>
            <a:endParaRPr lang="en-US" dirty="0" smtClean="0"/>
          </a:p>
        </p:txBody>
      </p:sp>
      <p:sp>
        <p:nvSpPr>
          <p:cNvPr id="2" name="Title 1"/>
          <p:cNvSpPr>
            <a:spLocks noGrp="1"/>
          </p:cNvSpPr>
          <p:nvPr>
            <p:ph type="title"/>
          </p:nvPr>
        </p:nvSpPr>
        <p:spPr/>
        <p:txBody>
          <a:bodyPr/>
          <a:lstStyle/>
          <a:p>
            <a:r>
              <a:rPr lang="en-US" dirty="0" smtClean="0"/>
              <a:t>Do We Need Leaders?</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40870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00162"/>
            <a:ext cx="4876800" cy="5076826"/>
          </a:xfrm>
        </p:spPr>
        <p:txBody>
          <a:bodyPr>
            <a:normAutofit/>
          </a:bodyPr>
          <a:lstStyle/>
          <a:p>
            <a:r>
              <a:rPr lang="en-US" sz="2800" dirty="0" smtClean="0"/>
              <a:t>December 21, 1960: P.K. Wrigley announces that the Chicago Cubs will not have a manager, opting instead for "College of Coaches.“</a:t>
            </a:r>
          </a:p>
          <a:p>
            <a:r>
              <a:rPr lang="en-US" sz="2800" dirty="0" smtClean="0"/>
              <a:t>Basically, there was no established leader—”everyone” was in charge, on a rotating basis.</a:t>
            </a:r>
          </a:p>
        </p:txBody>
      </p:sp>
      <p:sp>
        <p:nvSpPr>
          <p:cNvPr id="2" name="Title 1"/>
          <p:cNvSpPr>
            <a:spLocks noGrp="1"/>
          </p:cNvSpPr>
          <p:nvPr>
            <p:ph type="title"/>
          </p:nvPr>
        </p:nvSpPr>
        <p:spPr/>
        <p:txBody>
          <a:bodyPr/>
          <a:lstStyle/>
          <a:p>
            <a:r>
              <a:rPr lang="en-US" dirty="0" smtClean="0"/>
              <a:t>Do We Need Leaders?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00250"/>
            <a:ext cx="36766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06F278-EA50-4389-BD12-1E70EA7B2A5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3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was a team with:</a:t>
            </a:r>
          </a:p>
          <a:p>
            <a:pPr lvl="1"/>
            <a:r>
              <a:rPr lang="en-US" dirty="0" smtClean="0"/>
              <a:t>A two-time NL MVP </a:t>
            </a:r>
          </a:p>
          <a:p>
            <a:pPr lvl="2"/>
            <a:r>
              <a:rPr lang="en-US" dirty="0" smtClean="0"/>
              <a:t>(Banks, 1958-59)</a:t>
            </a:r>
            <a:endParaRPr lang="en-US" dirty="0"/>
          </a:p>
          <a:p>
            <a:pPr lvl="1"/>
            <a:r>
              <a:rPr lang="en-US" dirty="0" smtClean="0"/>
              <a:t>Two Rookies of the Year </a:t>
            </a:r>
          </a:p>
          <a:p>
            <a:pPr lvl="2"/>
            <a:r>
              <a:rPr lang="en-US" dirty="0" smtClean="0"/>
              <a:t>(Williams—1961, Hubbs—1962)</a:t>
            </a:r>
          </a:p>
          <a:p>
            <a:pPr lvl="1"/>
            <a:r>
              <a:rPr lang="en-US" dirty="0" smtClean="0"/>
              <a:t>A no-hit pitcher </a:t>
            </a:r>
          </a:p>
          <a:p>
            <a:pPr lvl="2"/>
            <a:r>
              <a:rPr lang="en-US" dirty="0" smtClean="0"/>
              <a:t>(Cardwell--1960)</a:t>
            </a:r>
          </a:p>
          <a:p>
            <a:pPr lvl="1"/>
            <a:r>
              <a:rPr lang="en-US" dirty="0"/>
              <a:t>And, oh yeah, a kid who was the 1959 Pan-Am games MVP </a:t>
            </a:r>
            <a:endParaRPr lang="en-US" dirty="0" smtClean="0"/>
          </a:p>
          <a:p>
            <a:pPr lvl="2"/>
            <a:r>
              <a:rPr lang="en-US" dirty="0" smtClean="0"/>
              <a:t>(</a:t>
            </a:r>
            <a:r>
              <a:rPr lang="en-US" dirty="0"/>
              <a:t>Brock)</a:t>
            </a:r>
          </a:p>
          <a:p>
            <a:r>
              <a:rPr lang="en-US" dirty="0" smtClean="0">
                <a:solidFill>
                  <a:srgbClr val="FF0000"/>
                </a:solidFill>
              </a:rPr>
              <a:t>Five </a:t>
            </a:r>
            <a:r>
              <a:rPr lang="en-US" dirty="0">
                <a:solidFill>
                  <a:srgbClr val="FF0000"/>
                </a:solidFill>
              </a:rPr>
              <a:t>future Hall of </a:t>
            </a:r>
            <a:r>
              <a:rPr lang="en-US" dirty="0" smtClean="0">
                <a:solidFill>
                  <a:srgbClr val="FF0000"/>
                </a:solidFill>
              </a:rPr>
              <a:t>Famers—</a:t>
            </a:r>
          </a:p>
          <a:p>
            <a:pPr lvl="1"/>
            <a:r>
              <a:rPr lang="en-US" dirty="0" smtClean="0">
                <a:solidFill>
                  <a:srgbClr val="FF0000"/>
                </a:solidFill>
              </a:rPr>
              <a:t> </a:t>
            </a:r>
            <a:r>
              <a:rPr lang="en-US" dirty="0">
                <a:solidFill>
                  <a:srgbClr val="FF0000"/>
                </a:solidFill>
              </a:rPr>
              <a:t>(Banks, Williams, Santo, Ashburn, Brock</a:t>
            </a:r>
            <a:r>
              <a:rPr lang="en-US" dirty="0" smtClean="0">
                <a:solidFill>
                  <a:srgbClr val="FF0000"/>
                </a:solidFill>
              </a:rPr>
              <a:t>)</a:t>
            </a:r>
            <a:endParaRPr lang="en-US" dirty="0">
              <a:solidFill>
                <a:srgbClr val="FF0000"/>
              </a:solidFill>
            </a:endParaRPr>
          </a:p>
        </p:txBody>
      </p:sp>
      <p:sp>
        <p:nvSpPr>
          <p:cNvPr id="2" name="Title 1"/>
          <p:cNvSpPr>
            <a:spLocks noGrp="1"/>
          </p:cNvSpPr>
          <p:nvPr>
            <p:ph type="title"/>
          </p:nvPr>
        </p:nvSpPr>
        <p:spPr/>
        <p:txBody>
          <a:bodyPr/>
          <a:lstStyle/>
          <a:p>
            <a:r>
              <a:rPr lang="en-US" dirty="0" smtClean="0"/>
              <a:t>Do We Need Leaders?</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77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Their records under this system:</a:t>
            </a:r>
          </a:p>
          <a:p>
            <a:pPr lvl="1"/>
            <a:r>
              <a:rPr lang="en-US" dirty="0" smtClean="0"/>
              <a:t>1961: 64-90 </a:t>
            </a:r>
          </a:p>
          <a:p>
            <a:pPr lvl="2"/>
            <a:r>
              <a:rPr lang="en-US" dirty="0" smtClean="0"/>
              <a:t>7</a:t>
            </a:r>
            <a:r>
              <a:rPr lang="en-US" baseline="30000" dirty="0" smtClean="0"/>
              <a:t>th</a:t>
            </a:r>
            <a:r>
              <a:rPr lang="en-US" dirty="0" smtClean="0"/>
              <a:t> of 8 teams, the last year before expansion, 29 games out of first.</a:t>
            </a:r>
          </a:p>
          <a:p>
            <a:pPr lvl="1"/>
            <a:r>
              <a:rPr lang="en-US" dirty="0" smtClean="0"/>
              <a:t>1962: 59-103 </a:t>
            </a:r>
          </a:p>
          <a:p>
            <a:pPr lvl="2"/>
            <a:r>
              <a:rPr lang="en-US" dirty="0" smtClean="0"/>
              <a:t>9</a:t>
            </a:r>
            <a:r>
              <a:rPr lang="en-US" baseline="30000" dirty="0" smtClean="0"/>
              <a:t>th</a:t>
            </a:r>
            <a:r>
              <a:rPr lang="en-US" dirty="0" smtClean="0"/>
              <a:t> of 10 teams, finishing behind the expansion Houston Colt 45s, 42½ games out of first</a:t>
            </a:r>
          </a:p>
          <a:p>
            <a:endParaRPr lang="en-US" dirty="0" smtClean="0"/>
          </a:p>
          <a:p>
            <a:r>
              <a:rPr lang="en-US" sz="2800" dirty="0" smtClean="0"/>
              <a:t>In April 1963, Philip Wrigley (mercifully) gave up on his experiment.  With everyone in charge, no one was in charge.</a:t>
            </a:r>
          </a:p>
        </p:txBody>
      </p:sp>
      <p:sp>
        <p:nvSpPr>
          <p:cNvPr id="2" name="Title 1"/>
          <p:cNvSpPr>
            <a:spLocks noGrp="1"/>
          </p:cNvSpPr>
          <p:nvPr>
            <p:ph type="title"/>
          </p:nvPr>
        </p:nvSpPr>
        <p:spPr/>
        <p:txBody>
          <a:bodyPr/>
          <a:lstStyle/>
          <a:p>
            <a:r>
              <a:rPr lang="en-US" dirty="0" smtClean="0"/>
              <a:t>Do We Need Leaders?</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437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Pitcher Dick Ellsworth, who finished with a record of 9-20 in 1962 believed that the “College of Coaches” offered </a:t>
            </a:r>
            <a:r>
              <a:rPr lang="en-US" sz="2800" i="1" dirty="0" smtClean="0">
                <a:solidFill>
                  <a:srgbClr val="FF0000"/>
                </a:solidFill>
              </a:rPr>
              <a:t>“</a:t>
            </a:r>
            <a:r>
              <a:rPr lang="en-US" sz="2800" i="1" dirty="0">
                <a:solidFill>
                  <a:srgbClr val="FF0000"/>
                </a:solidFill>
              </a:rPr>
              <a:t>n</a:t>
            </a:r>
            <a:r>
              <a:rPr lang="en-US" sz="2800" i="1" dirty="0" smtClean="0">
                <a:solidFill>
                  <a:srgbClr val="FF0000"/>
                </a:solidFill>
              </a:rPr>
              <a:t>o leadership, and that lack of leadership was reflected in how we did on the field.”</a:t>
            </a:r>
          </a:p>
          <a:p>
            <a:pPr lvl="1"/>
            <a:endParaRPr lang="en-US" dirty="0" smtClean="0"/>
          </a:p>
          <a:p>
            <a:pPr lvl="1"/>
            <a:r>
              <a:rPr lang="en-US" sz="2400" dirty="0" smtClean="0"/>
              <a:t>Note:  Ellsworth won 22 games for the Cubs in 1963 after the experiment was abandoned.</a:t>
            </a:r>
          </a:p>
          <a:p>
            <a:endParaRPr lang="en-US" dirty="0"/>
          </a:p>
        </p:txBody>
      </p:sp>
      <p:sp>
        <p:nvSpPr>
          <p:cNvPr id="2" name="Title 1"/>
          <p:cNvSpPr>
            <a:spLocks noGrp="1"/>
          </p:cNvSpPr>
          <p:nvPr>
            <p:ph type="title"/>
          </p:nvPr>
        </p:nvSpPr>
        <p:spPr/>
        <p:txBody>
          <a:bodyPr/>
          <a:lstStyle/>
          <a:p>
            <a:r>
              <a:rPr lang="en-US" dirty="0" smtClean="0"/>
              <a:t>Do We Need Leaders?</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91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000" dirty="0" smtClean="0"/>
              <a:t>Popular culture in general tends </a:t>
            </a:r>
            <a:r>
              <a:rPr lang="en-US" sz="3000" dirty="0"/>
              <a:t>to downplay anything but “</a:t>
            </a:r>
            <a:r>
              <a:rPr lang="en-US" sz="3000" dirty="0" smtClean="0"/>
              <a:t>First” or “Best”.  </a:t>
            </a:r>
            <a:endParaRPr lang="en-US" sz="3000" dirty="0"/>
          </a:p>
          <a:p>
            <a:r>
              <a:rPr lang="en-US" sz="3000" dirty="0"/>
              <a:t>C</a:t>
            </a:r>
            <a:r>
              <a:rPr lang="en-US" sz="3000" dirty="0" smtClean="0"/>
              <a:t>onsider these phrases:</a:t>
            </a:r>
          </a:p>
          <a:p>
            <a:pPr marL="109728" indent="0">
              <a:buNone/>
            </a:pPr>
            <a:endParaRPr lang="en-US" sz="3000" dirty="0" smtClean="0"/>
          </a:p>
          <a:p>
            <a:pPr lvl="1"/>
            <a:r>
              <a:rPr lang="en-US" sz="2600" dirty="0" smtClean="0"/>
              <a:t>Second place</a:t>
            </a:r>
          </a:p>
          <a:p>
            <a:pPr lvl="1"/>
            <a:r>
              <a:rPr lang="en-US" sz="2600" dirty="0" smtClean="0"/>
              <a:t>Second rate</a:t>
            </a:r>
          </a:p>
          <a:p>
            <a:pPr lvl="1"/>
            <a:r>
              <a:rPr lang="en-US" sz="2600" dirty="0"/>
              <a:t>Second chair</a:t>
            </a:r>
          </a:p>
          <a:p>
            <a:pPr lvl="1"/>
            <a:r>
              <a:rPr lang="en-US" sz="2600" dirty="0" smtClean="0"/>
              <a:t>Second fiddle</a:t>
            </a:r>
          </a:p>
          <a:p>
            <a:endParaRPr lang="en-US" dirty="0" smtClean="0"/>
          </a:p>
          <a:p>
            <a:r>
              <a:rPr lang="en-US" sz="3000" dirty="0" smtClean="0"/>
              <a:t>All have a strongly negative connotation in today’s culture.</a:t>
            </a:r>
            <a:endParaRPr lang="en-US" sz="3000" dirty="0"/>
          </a:p>
        </p:txBody>
      </p:sp>
      <p:sp>
        <p:nvSpPr>
          <p:cNvPr id="2" name="Title 1"/>
          <p:cNvSpPr>
            <a:spLocks noGrp="1"/>
          </p:cNvSpPr>
          <p:nvPr>
            <p:ph type="title"/>
          </p:nvPr>
        </p:nvSpPr>
        <p:spPr/>
        <p:txBody>
          <a:bodyPr/>
          <a:lstStyle/>
          <a:p>
            <a:r>
              <a:rPr lang="en-US" dirty="0" smtClean="0"/>
              <a:t>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380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Second Chair</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18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384300"/>
            <a:ext cx="6569291" cy="440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3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Second chair is where you put the kids who really couldn’t play, and whom you hoped would quit—and soon!  </a:t>
            </a:r>
          </a:p>
          <a:p>
            <a:r>
              <a:rPr lang="en-US" sz="2800" dirty="0" smtClean="0"/>
              <a:t>Sort of like right field in T-ball, to use a baseball analogy.</a:t>
            </a:r>
          </a:p>
          <a:p>
            <a:endParaRPr lang="en-US" sz="2800" dirty="0" smtClean="0"/>
          </a:p>
          <a:p>
            <a:r>
              <a:rPr lang="en-US" sz="2800" dirty="0" smtClean="0"/>
              <a:t>Let me introduce you to a friend of Pete’s…</a:t>
            </a:r>
            <a:endParaRPr lang="en-US" sz="2800" dirty="0"/>
          </a:p>
        </p:txBody>
      </p:sp>
      <p:sp>
        <p:nvSpPr>
          <p:cNvPr id="2" name="Title 1"/>
          <p:cNvSpPr>
            <a:spLocks noGrp="1"/>
          </p:cNvSpPr>
          <p:nvPr>
            <p:ph type="title"/>
          </p:nvPr>
        </p:nvSpPr>
        <p:spPr/>
        <p:txBody>
          <a:bodyPr/>
          <a:lstStyle/>
          <a:p>
            <a:r>
              <a:rPr lang="en-US" dirty="0" smtClean="0"/>
              <a:t>Second Chair</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19</a:t>
            </a:fld>
            <a:endParaRPr lang="en-US" dirty="0"/>
          </a:p>
        </p:txBody>
      </p:sp>
    </p:spTree>
    <p:extLst>
      <p:ext uri="{BB962C8B-B14F-4D97-AF65-F5344CB8AC3E}">
        <p14:creationId xmlns:p14="http://schemas.microsoft.com/office/powerpoint/2010/main" val="27536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Nature of Leadership</a:t>
            </a:r>
            <a:endParaRPr lang="en-US" sz="3600" dirty="0"/>
          </a:p>
        </p:txBody>
      </p:sp>
      <p:sp>
        <p:nvSpPr>
          <p:cNvPr id="3" name="Text Placeholder 2"/>
          <p:cNvSpPr>
            <a:spLocks noGrp="1"/>
          </p:cNvSpPr>
          <p:nvPr>
            <p:ph type="body" idx="1"/>
          </p:nvPr>
        </p:nvSpPr>
        <p:spPr>
          <a:xfrm>
            <a:off x="3922712" y="2931712"/>
            <a:ext cx="5221287" cy="1454888"/>
          </a:xfrm>
        </p:spPr>
        <p:txBody>
          <a:bodyPr>
            <a:normAutofit/>
          </a:bodyPr>
          <a:lstStyle/>
          <a:p>
            <a:r>
              <a:rPr lang="en-US" sz="2200" dirty="0" smtClean="0"/>
              <a:t>Convergent and Divergent Thinking</a:t>
            </a:r>
            <a:endParaRPr lang="en-US" sz="2200" dirty="0"/>
          </a:p>
        </p:txBody>
      </p:sp>
      <p:sp>
        <p:nvSpPr>
          <p:cNvPr id="4" name="Slide Number Placeholder 3"/>
          <p:cNvSpPr>
            <a:spLocks noGrp="1"/>
          </p:cNvSpPr>
          <p:nvPr>
            <p:ph type="sldNum" sz="quarter" idx="12"/>
          </p:nvPr>
        </p:nvSpPr>
        <p:spPr/>
        <p:txBody>
          <a:bodyPr/>
          <a:lstStyle/>
          <a:p>
            <a:fld id="{1806F278-EA50-4389-BD12-1E70EA7B2A56}" type="slidenum">
              <a:rPr lang="en-US" smtClean="0"/>
              <a:t>2</a:t>
            </a:fld>
            <a:endParaRPr lang="en-US" dirty="0"/>
          </a:p>
        </p:txBody>
      </p:sp>
    </p:spTree>
    <p:extLst>
      <p:ext uri="{BB962C8B-B14F-4D97-AF65-F5344CB8AC3E}">
        <p14:creationId xmlns:p14="http://schemas.microsoft.com/office/powerpoint/2010/main" val="2763466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 Hagstrom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94346"/>
            <a:ext cx="3062984" cy="39763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806F278-EA50-4389-BD12-1E70EA7B2A56}" type="slidenum">
              <a:rPr lang="en-US" smtClean="0"/>
              <a:t>20</a:t>
            </a:fld>
            <a:endParaRPr lang="en-US" dirty="0"/>
          </a:p>
        </p:txBody>
      </p:sp>
      <p:pic>
        <p:nvPicPr>
          <p:cNvPr id="819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81600" y="2895600"/>
            <a:ext cx="16668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450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Second Trumpet?  Like second place, second fiddle, second rate.</a:t>
            </a:r>
          </a:p>
          <a:p>
            <a:r>
              <a:rPr lang="en-US" i="1" dirty="0" smtClean="0"/>
              <a:t>This guy must not be any good </a:t>
            </a:r>
            <a:r>
              <a:rPr lang="en-US" dirty="0" smtClean="0"/>
              <a:t>—not only is he not first, he’s been second longer than anyone in CSO history!  17 years and counting.</a:t>
            </a:r>
          </a:p>
          <a:p>
            <a:pPr marL="109728" indent="0">
              <a:buNone/>
            </a:pPr>
            <a:endParaRPr lang="en-US" dirty="0" smtClean="0"/>
          </a:p>
          <a:p>
            <a:r>
              <a:rPr lang="en-US" b="1" i="1" u="sng" dirty="0" smtClean="0">
                <a:solidFill>
                  <a:srgbClr val="FF0000"/>
                </a:solidFill>
              </a:rPr>
              <a:t>In the words of Lee Corso, “Not so fast….”</a:t>
            </a:r>
            <a:endParaRPr lang="en-US" b="1" i="1" u="sng" dirty="0">
              <a:solidFill>
                <a:srgbClr val="FF0000"/>
              </a:solidFill>
            </a:endParaRPr>
          </a:p>
        </p:txBody>
      </p:sp>
      <p:sp>
        <p:nvSpPr>
          <p:cNvPr id="3" name="Title 2"/>
          <p:cNvSpPr>
            <a:spLocks noGrp="1"/>
          </p:cNvSpPr>
          <p:nvPr>
            <p:ph type="title"/>
          </p:nvPr>
        </p:nvSpPr>
        <p:spPr/>
        <p:txBody>
          <a:bodyPr/>
          <a:lstStyle/>
          <a:p>
            <a:r>
              <a:rPr lang="en-US" dirty="0" smtClean="0"/>
              <a:t>Second Trumpet</a:t>
            </a:r>
            <a:endParaRPr lang="en-US" dirty="0"/>
          </a:p>
        </p:txBody>
      </p:sp>
      <p:sp>
        <p:nvSpPr>
          <p:cNvPr id="2" name="Slide Number Placeholder 1"/>
          <p:cNvSpPr>
            <a:spLocks noGrp="1"/>
          </p:cNvSpPr>
          <p:nvPr>
            <p:ph type="sldNum" sz="quarter" idx="12"/>
          </p:nvPr>
        </p:nvSpPr>
        <p:spPr/>
        <p:txBody>
          <a:bodyPr/>
          <a:lstStyle/>
          <a:p>
            <a:fld id="{1806F278-EA50-4389-BD12-1E70EA7B2A56}" type="slidenum">
              <a:rPr lang="en-US" smtClean="0"/>
              <a:t>21</a:t>
            </a:fld>
            <a:endParaRPr lang="en-US" dirty="0"/>
          </a:p>
        </p:txBody>
      </p:sp>
    </p:spTree>
    <p:extLst>
      <p:ext uri="{BB962C8B-B14F-4D97-AF65-F5344CB8AC3E}">
        <p14:creationId xmlns:p14="http://schemas.microsoft.com/office/powerpoint/2010/main" val="29412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President’s Own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1734"/>
            <a:ext cx="5410200" cy="4216400"/>
          </a:xfrm>
          <a:prstGeom prst="roundRect">
            <a:avLst>
              <a:gd name="adj" fmla="val 1666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806F278-EA50-4389-BD12-1E70EA7B2A56}" type="slidenum">
              <a:rPr lang="en-US" smtClean="0"/>
              <a:t>22</a:t>
            </a:fld>
            <a:endParaRPr lang="en-US" dirty="0"/>
          </a:p>
        </p:txBody>
      </p:sp>
      <p:sp>
        <p:nvSpPr>
          <p:cNvPr id="5" name="Up Arrow 4"/>
          <p:cNvSpPr/>
          <p:nvPr/>
        </p:nvSpPr>
        <p:spPr>
          <a:xfrm>
            <a:off x="3810000" y="5368119"/>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3341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Featured Soloist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413" y="1295400"/>
            <a:ext cx="4214314" cy="47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806F278-EA50-4389-BD12-1E70EA7B2A56}" type="slidenum">
              <a:rPr lang="en-US" smtClean="0"/>
              <a:t>23</a:t>
            </a:fld>
            <a:endParaRPr lang="en-US" dirty="0"/>
          </a:p>
        </p:txBody>
      </p:sp>
    </p:spTree>
    <p:extLst>
      <p:ext uri="{BB962C8B-B14F-4D97-AF65-F5344CB8AC3E}">
        <p14:creationId xmlns:p14="http://schemas.microsoft.com/office/powerpoint/2010/main" val="897570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919472"/>
          </a:xfrm>
        </p:spPr>
        <p:txBody>
          <a:bodyPr>
            <a:normAutofit/>
          </a:bodyPr>
          <a:lstStyle/>
          <a:p>
            <a:pPr marL="109728" indent="0">
              <a:buNone/>
            </a:pPr>
            <a:endParaRPr lang="en-US" dirty="0" smtClean="0"/>
          </a:p>
          <a:p>
            <a:pPr marL="109728" indent="0">
              <a:buNone/>
            </a:pPr>
            <a:r>
              <a:rPr lang="en-US" i="1" dirty="0" smtClean="0"/>
              <a:t>“All of us [in the CSO trumpet section] are good enough to play first chair.  That is not the point.  Good musicianship requires </a:t>
            </a:r>
            <a:r>
              <a:rPr lang="en-US" i="1" u="sng" dirty="0" smtClean="0"/>
              <a:t>more</a:t>
            </a:r>
            <a:r>
              <a:rPr lang="en-US" i="1" dirty="0" smtClean="0"/>
              <a:t> of the second chair—to match the first chair’s tone, tempo and volume to create the perfect blend of sound and harmony.  </a:t>
            </a:r>
            <a:endParaRPr lang="en-US" i="1" dirty="0">
              <a:solidFill>
                <a:srgbClr val="FF0000"/>
              </a:solidFill>
            </a:endParaRPr>
          </a:p>
          <a:p>
            <a:pPr marL="109728" indent="0">
              <a:buNone/>
            </a:pPr>
            <a:r>
              <a:rPr lang="en-US" i="1" dirty="0" smtClean="0">
                <a:solidFill>
                  <a:srgbClr val="FF0000"/>
                </a:solidFill>
              </a:rPr>
              <a:t>When you do so, the results can be spectacular. </a:t>
            </a:r>
          </a:p>
          <a:p>
            <a:pPr marL="109728" indent="0" algn="ctr">
              <a:buNone/>
            </a:pPr>
            <a:r>
              <a:rPr lang="en-US" i="1" dirty="0" smtClean="0">
                <a:solidFill>
                  <a:srgbClr val="FF0000"/>
                </a:solidFill>
              </a:rPr>
              <a:t>When you don’t, well, not so much……..”</a:t>
            </a:r>
          </a:p>
          <a:p>
            <a:pPr marL="109728" indent="0" algn="ctr">
              <a:buNone/>
            </a:pPr>
            <a:endParaRPr lang="en-US" i="1" dirty="0">
              <a:solidFill>
                <a:srgbClr val="FF0000"/>
              </a:solidFill>
            </a:endParaRPr>
          </a:p>
          <a:p>
            <a:pPr marL="109728" indent="0" algn="r">
              <a:buNone/>
            </a:pPr>
            <a:r>
              <a:rPr lang="en-US" i="1" dirty="0" smtClean="0"/>
              <a:t>- John </a:t>
            </a:r>
            <a:r>
              <a:rPr lang="en-US" i="1" dirty="0" err="1" smtClean="0"/>
              <a:t>Hagstrom</a:t>
            </a:r>
            <a:endParaRPr lang="en-US" i="1" dirty="0"/>
          </a:p>
        </p:txBody>
      </p:sp>
      <p:sp>
        <p:nvSpPr>
          <p:cNvPr id="3" name="Title 2"/>
          <p:cNvSpPr>
            <a:spLocks noGrp="1"/>
          </p:cNvSpPr>
          <p:nvPr>
            <p:ph type="title"/>
          </p:nvPr>
        </p:nvSpPr>
        <p:spPr/>
        <p:txBody>
          <a:bodyPr/>
          <a:lstStyle/>
          <a:p>
            <a:r>
              <a:rPr lang="en-US" dirty="0" smtClean="0"/>
              <a:t>Second Chair</a:t>
            </a:r>
            <a:endParaRPr lang="en-US" dirty="0"/>
          </a:p>
        </p:txBody>
      </p:sp>
      <p:sp>
        <p:nvSpPr>
          <p:cNvPr id="2" name="Slide Number Placeholder 1"/>
          <p:cNvSpPr>
            <a:spLocks noGrp="1"/>
          </p:cNvSpPr>
          <p:nvPr>
            <p:ph type="sldNum" sz="quarter" idx="12"/>
          </p:nvPr>
        </p:nvSpPr>
        <p:spPr/>
        <p:txBody>
          <a:bodyPr/>
          <a:lstStyle/>
          <a:p>
            <a:fld id="{1806F278-EA50-4389-BD12-1E70EA7B2A56}" type="slidenum">
              <a:rPr lang="en-US" smtClean="0"/>
              <a:t>24</a:t>
            </a:fld>
            <a:endParaRPr lang="en-US" dirty="0"/>
          </a:p>
        </p:txBody>
      </p:sp>
    </p:spTree>
    <p:extLst>
      <p:ext uri="{BB962C8B-B14F-4D97-AF65-F5344CB8AC3E}">
        <p14:creationId xmlns:p14="http://schemas.microsoft.com/office/powerpoint/2010/main" val="39321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2400" y="1341437"/>
            <a:ext cx="4343400" cy="4525963"/>
          </a:xfrm>
          <a:prstGeom prst="rect">
            <a:avLst/>
          </a:prstGeom>
          <a:solidFill>
            <a:schemeClr val="bg1"/>
          </a:solidFill>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3300" dirty="0" smtClean="0"/>
              <a:t>Without hesitation, he replied: </a:t>
            </a:r>
          </a:p>
          <a:p>
            <a:endParaRPr lang="en-US" i="1" dirty="0" smtClean="0"/>
          </a:p>
          <a:p>
            <a:r>
              <a:rPr lang="en-US" sz="3000" i="1" dirty="0" smtClean="0"/>
              <a:t>“The second fiddle. I can get plenty of first violinists, but to find someone who can play the second fiddle with enthusiasm – that’s a problem; and if we have no second fiddle, we have no harmony.”</a:t>
            </a:r>
            <a:endParaRPr lang="en-US" sz="3000" i="1" dirty="0"/>
          </a:p>
        </p:txBody>
      </p:sp>
      <p:sp>
        <p:nvSpPr>
          <p:cNvPr id="3" name="Content Placeholder 2"/>
          <p:cNvSpPr>
            <a:spLocks noGrp="1"/>
          </p:cNvSpPr>
          <p:nvPr>
            <p:ph idx="1"/>
          </p:nvPr>
        </p:nvSpPr>
        <p:spPr>
          <a:xfrm>
            <a:off x="0" y="1341437"/>
            <a:ext cx="4648200" cy="4525963"/>
          </a:xfrm>
          <a:solidFill>
            <a:schemeClr val="bg1"/>
          </a:solidFill>
        </p:spPr>
        <p:txBody>
          <a:bodyPr>
            <a:normAutofit/>
          </a:bodyPr>
          <a:lstStyle/>
          <a:p>
            <a:r>
              <a:rPr lang="en-US" sz="2800" dirty="0" smtClean="0"/>
              <a:t>Before we leave the musical world, Leonard </a:t>
            </a:r>
            <a:r>
              <a:rPr lang="en-US" sz="2800" dirty="0"/>
              <a:t>Bernstein, the late conductor of the New York Philharmonic Orchestra, was once asked to name the most difficult instrument to play. </a:t>
            </a:r>
          </a:p>
        </p:txBody>
      </p:sp>
      <p:sp>
        <p:nvSpPr>
          <p:cNvPr id="2" name="Title 1"/>
          <p:cNvSpPr>
            <a:spLocks noGrp="1"/>
          </p:cNvSpPr>
          <p:nvPr>
            <p:ph type="title"/>
          </p:nvPr>
        </p:nvSpPr>
        <p:spPr/>
        <p:txBody>
          <a:bodyPr/>
          <a:lstStyle/>
          <a:p>
            <a:r>
              <a:rPr lang="en-US" dirty="0" smtClean="0"/>
              <a:t>A Final Word on Second Chair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657600" cy="2813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06F278-EA50-4389-BD12-1E70EA7B2A56}" type="slidenum">
              <a:rPr lang="en-US" smtClean="0"/>
              <a:t>25</a:t>
            </a:fld>
            <a:endParaRPr lang="en-US" dirty="0"/>
          </a:p>
        </p:txBody>
      </p:sp>
    </p:spTree>
    <p:extLst>
      <p:ext uri="{BB962C8B-B14F-4D97-AF65-F5344CB8AC3E}">
        <p14:creationId xmlns:p14="http://schemas.microsoft.com/office/powerpoint/2010/main" val="10919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bg/>
                                          </p:spTgt>
                                        </p:tgtEl>
                                      </p:cBhvr>
                                    </p:animEffect>
                                    <p:set>
                                      <p:cBhvr>
                                        <p:cTn id="12" dur="1" fill="hold">
                                          <p:stCondLst>
                                            <p:cond delay="499"/>
                                          </p:stCondLst>
                                        </p:cTn>
                                        <p:tgtEl>
                                          <p:spTgt spid="3">
                                            <p:bg/>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4343400" cy="4525963"/>
          </a:xfrm>
        </p:spPr>
        <p:txBody>
          <a:bodyPr>
            <a:normAutofit fontScale="85000" lnSpcReduction="10000"/>
          </a:bodyPr>
          <a:lstStyle/>
          <a:p>
            <a:r>
              <a:rPr lang="en-US" sz="3300" dirty="0" smtClean="0"/>
              <a:t>Without </a:t>
            </a:r>
            <a:r>
              <a:rPr lang="en-US" sz="3300" dirty="0"/>
              <a:t>hesitation, he replied: </a:t>
            </a:r>
            <a:endParaRPr lang="en-US" sz="3300" dirty="0" smtClean="0"/>
          </a:p>
          <a:p>
            <a:r>
              <a:rPr lang="en-US" sz="3000" i="1" dirty="0" smtClean="0"/>
              <a:t>“</a:t>
            </a:r>
            <a:r>
              <a:rPr lang="en-US" sz="3000" i="1" dirty="0"/>
              <a:t>The second fiddle. I can get plenty of first violinists, but to find someone who can play the second fiddle with enthusiasm – that’s a problem; and if we have no second fiddle, we have no harmony.”</a:t>
            </a:r>
          </a:p>
        </p:txBody>
      </p:sp>
      <p:sp>
        <p:nvSpPr>
          <p:cNvPr id="2" name="Title 1"/>
          <p:cNvSpPr>
            <a:spLocks noGrp="1"/>
          </p:cNvSpPr>
          <p:nvPr>
            <p:ph type="title"/>
          </p:nvPr>
        </p:nvSpPr>
        <p:spPr/>
        <p:txBody>
          <a:bodyPr/>
          <a:lstStyle/>
          <a:p>
            <a:r>
              <a:rPr lang="en-US" dirty="0" smtClean="0"/>
              <a:t>A Final Word on Second Chair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632" y="1905000"/>
            <a:ext cx="4258408" cy="327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06F278-EA50-4389-BD12-1E70EA7B2A56}" type="slidenum">
              <a:rPr lang="en-US" smtClean="0"/>
              <a:t>26</a:t>
            </a:fld>
            <a:endParaRPr lang="en-US" dirty="0"/>
          </a:p>
        </p:txBody>
      </p:sp>
    </p:spTree>
    <p:extLst>
      <p:ext uri="{BB962C8B-B14F-4D97-AF65-F5344CB8AC3E}">
        <p14:creationId xmlns:p14="http://schemas.microsoft.com/office/powerpoint/2010/main" val="16893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i="1" dirty="0" smtClean="0"/>
              <a:t>“Authentic commitment to process safety is the cornerstone of process safety excellence. Management commitment has no substitute.  Organizations generally do not improve without strong leadership and solid commitment.”</a:t>
            </a:r>
          </a:p>
          <a:p>
            <a:pPr marL="393192" lvl="1" indent="0" algn="r">
              <a:buNone/>
            </a:pPr>
            <a:r>
              <a:rPr lang="en-US" sz="1800" dirty="0" smtClean="0"/>
              <a:t>-CCPS, Risk Based Process Safety (2007)</a:t>
            </a:r>
            <a:endParaRPr lang="en-US" sz="1800" dirty="0"/>
          </a:p>
        </p:txBody>
      </p:sp>
      <p:sp>
        <p:nvSpPr>
          <p:cNvPr id="2" name="Slide Number Placeholder 1"/>
          <p:cNvSpPr>
            <a:spLocks noGrp="1"/>
          </p:cNvSpPr>
          <p:nvPr>
            <p:ph type="sldNum" sz="quarter" idx="12"/>
          </p:nvPr>
        </p:nvSpPr>
        <p:spPr/>
        <p:txBody>
          <a:bodyPr/>
          <a:lstStyle/>
          <a:p>
            <a:fld id="{1806F278-EA50-4389-BD12-1E70EA7B2A56}" type="slidenum">
              <a:rPr lang="en-US" smtClean="0"/>
              <a:t>27</a:t>
            </a:fld>
            <a:endParaRPr lang="en-US" dirty="0"/>
          </a:p>
        </p:txBody>
      </p:sp>
      <p:sp>
        <p:nvSpPr>
          <p:cNvPr id="3" name="Title 2"/>
          <p:cNvSpPr>
            <a:spLocks noGrp="1"/>
          </p:cNvSpPr>
          <p:nvPr>
            <p:ph type="title"/>
          </p:nvPr>
        </p:nvSpPr>
        <p:spPr/>
        <p:txBody>
          <a:bodyPr/>
          <a:lstStyle/>
          <a:p>
            <a:r>
              <a:rPr lang="en-US" dirty="0" smtClean="0"/>
              <a:t>Leadership in Process Safety</a:t>
            </a:r>
            <a:endParaRPr lang="en-US" dirty="0"/>
          </a:p>
        </p:txBody>
      </p:sp>
    </p:spTree>
    <p:extLst>
      <p:ext uri="{BB962C8B-B14F-4D97-AF65-F5344CB8AC3E}">
        <p14:creationId xmlns:p14="http://schemas.microsoft.com/office/powerpoint/2010/main" val="3220560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3" descr="C:\Users\Roger\Deskto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9" y="-21601"/>
            <a:ext cx="9193559" cy="689516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2"/>
          <p:cNvSpPr txBox="1">
            <a:spLocks noChangeArrowheads="1"/>
          </p:cNvSpPr>
          <p:nvPr/>
        </p:nvSpPr>
        <p:spPr bwMode="auto">
          <a:xfrm>
            <a:off x="2034899" y="-152400"/>
            <a:ext cx="6129553" cy="1454150"/>
          </a:xfrm>
          <a:prstGeom prst="rect">
            <a:avLst/>
          </a:prstGeom>
          <a:noFill/>
          <a:ln w="9525">
            <a:noFill/>
            <a:miter lim="800000"/>
            <a:headEnd/>
            <a:tailEnd/>
          </a:ln>
        </p:spPr>
        <p:txBody>
          <a:bodyPr anchor="ctr"/>
          <a:lstStyle/>
          <a:p>
            <a:pPr algn="ctr">
              <a:defRPr/>
            </a:pPr>
            <a:r>
              <a:rPr lang="en-US" sz="3200" kern="0" dirty="0" smtClean="0">
                <a:solidFill>
                  <a:prstClr val="black"/>
                </a:solidFill>
                <a:cs typeface="ＭＳ Ｐゴシック" charset="-128"/>
              </a:rPr>
              <a:t>Risk Based Process Safety</a:t>
            </a:r>
            <a:endParaRPr lang="en-US" sz="3200" kern="0" dirty="0">
              <a:solidFill>
                <a:prstClr val="black"/>
              </a:solidFill>
              <a:cs typeface="ＭＳ Ｐゴシック" charset="-128"/>
            </a:endParaRPr>
          </a:p>
        </p:txBody>
      </p:sp>
      <p:pic>
        <p:nvPicPr>
          <p:cNvPr id="76" name="Picture 2" descr="C:\Users\Roger\Desktop\CCPS\References\Pictur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32" y="214787"/>
            <a:ext cx="1724393" cy="757820"/>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p:cNvSpPr/>
          <p:nvPr/>
        </p:nvSpPr>
        <p:spPr>
          <a:xfrm>
            <a:off x="6495537" y="6589042"/>
            <a:ext cx="2803786" cy="200055"/>
          </a:xfrm>
          <a:prstGeom prst="rect">
            <a:avLst/>
          </a:prstGeom>
        </p:spPr>
        <p:txBody>
          <a:bodyPr wrap="square">
            <a:spAutoFit/>
          </a:bodyPr>
          <a:lstStyle/>
          <a:p>
            <a:pPr algn="ctr"/>
            <a:r>
              <a:rPr lang="en-US" sz="700" dirty="0">
                <a:solidFill>
                  <a:prstClr val="black"/>
                </a:solidFill>
              </a:rPr>
              <a:t>Thanks to David Guss, Nexen Inc.</a:t>
            </a:r>
          </a:p>
        </p:txBody>
      </p:sp>
      <p:sp>
        <p:nvSpPr>
          <p:cNvPr id="89" name="Footer Placeholder 4"/>
          <p:cNvSpPr txBox="1">
            <a:spLocks noGrp="1"/>
          </p:cNvSpPr>
          <p:nvPr/>
        </p:nvSpPr>
        <p:spPr bwMode="auto">
          <a:xfrm>
            <a:off x="1295400" y="6651625"/>
            <a:ext cx="6553200" cy="206375"/>
          </a:xfrm>
          <a:prstGeom prst="rect">
            <a:avLst/>
          </a:prstGeom>
          <a:noFill/>
          <a:ln w="9525">
            <a:noFill/>
            <a:miter lim="800000"/>
            <a:headEnd/>
            <a:tailEnd/>
          </a:ln>
        </p:spPr>
        <p:txBody>
          <a:bodyPr anchor="ctr"/>
          <a:lstStyle/>
          <a:p>
            <a:pPr algn="ctr" fontAlgn="base">
              <a:spcBef>
                <a:spcPct val="0"/>
              </a:spcBef>
              <a:spcAft>
                <a:spcPct val="0"/>
              </a:spcAft>
            </a:pPr>
            <a:r>
              <a:rPr lang="en-US" sz="900" dirty="0">
                <a:solidFill>
                  <a:srgbClr val="000000"/>
                </a:solidFill>
                <a:ea typeface="ＭＳ Ｐゴシック" pitchFamily="34" charset="-128"/>
              </a:rPr>
              <a:t>Copyright © </a:t>
            </a:r>
            <a:r>
              <a:rPr lang="en-US" sz="900" dirty="0" smtClean="0">
                <a:solidFill>
                  <a:srgbClr val="000000"/>
                </a:solidFill>
                <a:ea typeface="ＭＳ Ｐゴシック" pitchFamily="34" charset="-128"/>
              </a:rPr>
              <a:t>2007 </a:t>
            </a:r>
            <a:r>
              <a:rPr lang="en-US" sz="900" dirty="0">
                <a:solidFill>
                  <a:srgbClr val="000000"/>
                </a:solidFill>
                <a:ea typeface="ＭＳ Ｐゴシック" pitchFamily="34" charset="-128"/>
              </a:rPr>
              <a:t>Center for Chemical Process Safety of the American Institute of Chemical Engineers</a:t>
            </a:r>
          </a:p>
        </p:txBody>
      </p:sp>
      <p:grpSp>
        <p:nvGrpSpPr>
          <p:cNvPr id="132" name="Group 131"/>
          <p:cNvGrpSpPr>
            <a:grpSpLocks/>
          </p:cNvGrpSpPr>
          <p:nvPr/>
        </p:nvGrpSpPr>
        <p:grpSpPr bwMode="auto">
          <a:xfrm>
            <a:off x="468313" y="1009650"/>
            <a:ext cx="8228012" cy="5568950"/>
            <a:chOff x="468250" y="1009485"/>
            <a:chExt cx="8228074" cy="5568726"/>
          </a:xfrm>
        </p:grpSpPr>
        <p:sp>
          <p:nvSpPr>
            <p:cNvPr id="133" name="Isosceles Triangle 132"/>
            <p:cNvSpPr/>
            <p:nvPr/>
          </p:nvSpPr>
          <p:spPr>
            <a:xfrm>
              <a:off x="471425" y="1009485"/>
              <a:ext cx="8215374" cy="1266774"/>
            </a:xfrm>
            <a:prstGeom prst="triangle">
              <a:avLst/>
            </a:prstGeom>
            <a:solidFill>
              <a:srgbClr val="FF00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cs typeface="Arial" pitchFamily="34" charset="0"/>
                </a:rPr>
                <a:t>PROCESS SAFETY MANAGEMENT SYSTEM</a:t>
              </a:r>
            </a:p>
          </p:txBody>
        </p:sp>
        <p:sp>
          <p:nvSpPr>
            <p:cNvPr id="134" name="Rectangle 133"/>
            <p:cNvSpPr/>
            <p:nvPr/>
          </p:nvSpPr>
          <p:spPr>
            <a:xfrm>
              <a:off x="468250" y="5765444"/>
              <a:ext cx="2038365" cy="812767"/>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dirty="0">
                  <a:solidFill>
                    <a:prstClr val="black"/>
                  </a:solidFill>
                  <a:cs typeface="Arial" pitchFamily="34" charset="0"/>
                </a:rPr>
                <a:t>COMMIT TO PROCESS SAFETY</a:t>
              </a:r>
            </a:p>
          </p:txBody>
        </p:sp>
        <p:sp>
          <p:nvSpPr>
            <p:cNvPr id="144" name="Rectangle 143"/>
            <p:cNvSpPr/>
            <p:nvPr/>
          </p:nvSpPr>
          <p:spPr>
            <a:xfrm>
              <a:off x="1736323"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Workforce Involvement</a:t>
              </a:r>
            </a:p>
          </p:txBody>
        </p:sp>
        <p:sp>
          <p:nvSpPr>
            <p:cNvPr id="145" name="Rectangle 144"/>
            <p:cNvSpPr/>
            <p:nvPr/>
          </p:nvSpPr>
          <p:spPr>
            <a:xfrm>
              <a:off x="1668409"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46" name="Rectangle 145"/>
            <p:cNvSpPr/>
            <p:nvPr/>
          </p:nvSpPr>
          <p:spPr>
            <a:xfrm>
              <a:off x="1668409"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49" name="Rectangle 148"/>
            <p:cNvSpPr/>
            <p:nvPr/>
          </p:nvSpPr>
          <p:spPr>
            <a:xfrm>
              <a:off x="2096985"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Stakeholder Outreach</a:t>
              </a:r>
            </a:p>
          </p:txBody>
        </p:sp>
        <p:sp>
          <p:nvSpPr>
            <p:cNvPr id="150" name="Rectangle 149"/>
            <p:cNvSpPr/>
            <p:nvPr/>
          </p:nvSpPr>
          <p:spPr>
            <a:xfrm>
              <a:off x="2028774"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2" name="Rectangle 151"/>
            <p:cNvSpPr/>
            <p:nvPr/>
          </p:nvSpPr>
          <p:spPr>
            <a:xfrm>
              <a:off x="2028774"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3" name="Rectangle 152"/>
            <p:cNvSpPr/>
            <p:nvPr/>
          </p:nvSpPr>
          <p:spPr>
            <a:xfrm>
              <a:off x="1369309"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Process Safety Competency</a:t>
              </a:r>
            </a:p>
          </p:txBody>
        </p:sp>
        <p:sp>
          <p:nvSpPr>
            <p:cNvPr id="154" name="Rectangle 153"/>
            <p:cNvSpPr/>
            <p:nvPr/>
          </p:nvSpPr>
          <p:spPr>
            <a:xfrm>
              <a:off x="1301693"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5" name="Rectangle 154"/>
            <p:cNvSpPr/>
            <p:nvPr/>
          </p:nvSpPr>
          <p:spPr>
            <a:xfrm>
              <a:off x="1301693"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6" name="Rectangle 155"/>
            <p:cNvSpPr/>
            <p:nvPr/>
          </p:nvSpPr>
          <p:spPr>
            <a:xfrm>
              <a:off x="1002295"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Compliance with Standards</a:t>
              </a:r>
            </a:p>
          </p:txBody>
        </p:sp>
        <p:sp>
          <p:nvSpPr>
            <p:cNvPr id="157" name="Rectangle 156"/>
            <p:cNvSpPr/>
            <p:nvPr/>
          </p:nvSpPr>
          <p:spPr>
            <a:xfrm>
              <a:off x="933391"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8" name="Rectangle 157"/>
            <p:cNvSpPr/>
            <p:nvPr/>
          </p:nvSpPr>
          <p:spPr>
            <a:xfrm>
              <a:off x="933391"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9" name="Rectangle 158"/>
            <p:cNvSpPr/>
            <p:nvPr/>
          </p:nvSpPr>
          <p:spPr>
            <a:xfrm>
              <a:off x="635281"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Process Safety Culture</a:t>
              </a:r>
            </a:p>
          </p:txBody>
        </p:sp>
        <p:sp>
          <p:nvSpPr>
            <p:cNvPr id="160" name="Rectangle 159"/>
            <p:cNvSpPr/>
            <p:nvPr/>
          </p:nvSpPr>
          <p:spPr>
            <a:xfrm>
              <a:off x="566676"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61" name="Rectangle 160"/>
            <p:cNvSpPr/>
            <p:nvPr/>
          </p:nvSpPr>
          <p:spPr>
            <a:xfrm>
              <a:off x="566676"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grpSp>
          <p:nvGrpSpPr>
            <p:cNvPr id="162" name="Group 144"/>
            <p:cNvGrpSpPr>
              <a:grpSpLocks/>
            </p:cNvGrpSpPr>
            <p:nvPr/>
          </p:nvGrpSpPr>
          <p:grpSpPr bwMode="auto">
            <a:xfrm>
              <a:off x="3028633" y="2276850"/>
              <a:ext cx="366722" cy="3488828"/>
              <a:chOff x="2962974" y="2276850"/>
              <a:chExt cx="366722" cy="3488828"/>
            </a:xfrm>
          </p:grpSpPr>
          <p:sp>
            <p:nvSpPr>
              <p:cNvPr id="209" name="Rectangle 208"/>
              <p:cNvSpPr/>
              <p:nvPr/>
            </p:nvSpPr>
            <p:spPr>
              <a:xfrm>
                <a:off x="3031120" y="2442255"/>
                <a:ext cx="230430" cy="3149210"/>
              </a:xfrm>
              <a:prstGeom prst="rect">
                <a:avLst/>
              </a:prstGeom>
              <a:solidFill>
                <a:schemeClr val="accent6"/>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Hazard Identification and Risk Analysis</a:t>
                </a:r>
              </a:p>
            </p:txBody>
          </p:sp>
          <p:sp>
            <p:nvSpPr>
              <p:cNvPr id="210" name="Rectangle 209"/>
              <p:cNvSpPr/>
              <p:nvPr/>
            </p:nvSpPr>
            <p:spPr>
              <a:xfrm>
                <a:off x="2963247"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11" name="Rectangle 210"/>
              <p:cNvSpPr/>
              <p:nvPr/>
            </p:nvSpPr>
            <p:spPr>
              <a:xfrm>
                <a:off x="2963247"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grpSp>
        <p:grpSp>
          <p:nvGrpSpPr>
            <p:cNvPr id="163" name="Group 143"/>
            <p:cNvGrpSpPr>
              <a:grpSpLocks/>
            </p:cNvGrpSpPr>
            <p:nvPr/>
          </p:nvGrpSpPr>
          <p:grpSpPr bwMode="auto">
            <a:xfrm>
              <a:off x="2661619" y="2276850"/>
              <a:ext cx="366722" cy="3488828"/>
              <a:chOff x="2595960" y="2276850"/>
              <a:chExt cx="366722" cy="3488828"/>
            </a:xfrm>
          </p:grpSpPr>
          <p:sp>
            <p:nvSpPr>
              <p:cNvPr id="206" name="Rectangle 205"/>
              <p:cNvSpPr/>
              <p:nvPr/>
            </p:nvSpPr>
            <p:spPr>
              <a:xfrm>
                <a:off x="2664106" y="2442255"/>
                <a:ext cx="230430" cy="3149210"/>
              </a:xfrm>
              <a:prstGeom prst="rect">
                <a:avLst/>
              </a:prstGeom>
              <a:solidFill>
                <a:schemeClr val="accent6"/>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Process Knowledge Management</a:t>
                </a:r>
              </a:p>
            </p:txBody>
          </p:sp>
          <p:sp>
            <p:nvSpPr>
              <p:cNvPr id="207" name="Rectangle 206"/>
              <p:cNvSpPr/>
              <p:nvPr/>
            </p:nvSpPr>
            <p:spPr>
              <a:xfrm>
                <a:off x="2596533"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8" name="Rectangle 207"/>
              <p:cNvSpPr/>
              <p:nvPr/>
            </p:nvSpPr>
            <p:spPr>
              <a:xfrm>
                <a:off x="2596533"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grpSp>
        <p:sp>
          <p:nvSpPr>
            <p:cNvPr id="164" name="Rectangle 163"/>
            <p:cNvSpPr/>
            <p:nvPr/>
          </p:nvSpPr>
          <p:spPr>
            <a:xfrm>
              <a:off x="2506615" y="5765444"/>
              <a:ext cx="1049345" cy="812767"/>
            </a:xfrm>
            <a:prstGeom prst="rect">
              <a:avLst/>
            </a:prstGeom>
            <a:solidFill>
              <a:schemeClr val="accent6"/>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100" b="1" dirty="0">
                  <a:solidFill>
                    <a:prstClr val="black"/>
                  </a:solidFill>
                  <a:cs typeface="Arial" pitchFamily="34" charset="0"/>
                </a:rPr>
                <a:t>UNDERSTAND</a:t>
              </a:r>
            </a:p>
            <a:p>
              <a:pPr algn="ctr" fontAlgn="base">
                <a:spcBef>
                  <a:spcPct val="0"/>
                </a:spcBef>
                <a:spcAft>
                  <a:spcPct val="0"/>
                </a:spcAft>
                <a:defRPr/>
              </a:pPr>
              <a:r>
                <a:rPr lang="en-US" sz="1100" b="1" dirty="0">
                  <a:solidFill>
                    <a:prstClr val="black"/>
                  </a:solidFill>
                  <a:cs typeface="Arial" pitchFamily="34" charset="0"/>
                </a:rPr>
                <a:t>HAZARDS</a:t>
              </a:r>
            </a:p>
            <a:p>
              <a:pPr algn="ctr" fontAlgn="base">
                <a:spcBef>
                  <a:spcPct val="0"/>
                </a:spcBef>
                <a:spcAft>
                  <a:spcPct val="0"/>
                </a:spcAft>
                <a:defRPr/>
              </a:pPr>
              <a:r>
                <a:rPr lang="en-US" sz="1100" b="1" dirty="0">
                  <a:solidFill>
                    <a:prstClr val="black"/>
                  </a:solidFill>
                  <a:cs typeface="Arial" pitchFamily="34" charset="0"/>
                </a:rPr>
                <a:t>AND RISK</a:t>
              </a:r>
            </a:p>
          </p:txBody>
        </p:sp>
        <p:sp>
          <p:nvSpPr>
            <p:cNvPr id="165" name="Rectangle 164"/>
            <p:cNvSpPr/>
            <p:nvPr/>
          </p:nvSpPr>
          <p:spPr>
            <a:xfrm>
              <a:off x="4079473"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Safe Work Practices</a:t>
              </a:r>
            </a:p>
          </p:txBody>
        </p:sp>
        <p:sp>
          <p:nvSpPr>
            <p:cNvPr id="166" name="Rectangle 165"/>
            <p:cNvSpPr/>
            <p:nvPr/>
          </p:nvSpPr>
          <p:spPr>
            <a:xfrm>
              <a:off x="4011577"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67" name="Rectangle 166"/>
            <p:cNvSpPr/>
            <p:nvPr/>
          </p:nvSpPr>
          <p:spPr>
            <a:xfrm>
              <a:off x="4011577"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68" name="Rectangle 167"/>
            <p:cNvSpPr/>
            <p:nvPr/>
          </p:nvSpPr>
          <p:spPr>
            <a:xfrm>
              <a:off x="4440135"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Asset Integrity and Reliability</a:t>
              </a:r>
            </a:p>
          </p:txBody>
        </p:sp>
        <p:sp>
          <p:nvSpPr>
            <p:cNvPr id="169" name="Rectangle 168"/>
            <p:cNvSpPr/>
            <p:nvPr/>
          </p:nvSpPr>
          <p:spPr>
            <a:xfrm>
              <a:off x="4371941"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0" name="Rectangle 169"/>
            <p:cNvSpPr/>
            <p:nvPr/>
          </p:nvSpPr>
          <p:spPr>
            <a:xfrm>
              <a:off x="4371941"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1" name="Rectangle 170"/>
            <p:cNvSpPr/>
            <p:nvPr/>
          </p:nvSpPr>
          <p:spPr>
            <a:xfrm>
              <a:off x="3712459"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Operating Procedures</a:t>
              </a:r>
            </a:p>
          </p:txBody>
        </p:sp>
        <p:sp>
          <p:nvSpPr>
            <p:cNvPr id="172" name="Rectangle 171"/>
            <p:cNvSpPr/>
            <p:nvPr/>
          </p:nvSpPr>
          <p:spPr>
            <a:xfrm>
              <a:off x="3644861"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3" name="Rectangle 172"/>
            <p:cNvSpPr/>
            <p:nvPr/>
          </p:nvSpPr>
          <p:spPr>
            <a:xfrm>
              <a:off x="3644861"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4" name="Rectangle 173"/>
            <p:cNvSpPr/>
            <p:nvPr/>
          </p:nvSpPr>
          <p:spPr>
            <a:xfrm>
              <a:off x="5898095"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Operational Readiness</a:t>
              </a:r>
            </a:p>
          </p:txBody>
        </p:sp>
        <p:sp>
          <p:nvSpPr>
            <p:cNvPr id="175" name="Rectangle 174"/>
            <p:cNvSpPr/>
            <p:nvPr/>
          </p:nvSpPr>
          <p:spPr>
            <a:xfrm>
              <a:off x="5829277"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6" name="Rectangle 175"/>
            <p:cNvSpPr/>
            <p:nvPr/>
          </p:nvSpPr>
          <p:spPr>
            <a:xfrm>
              <a:off x="5829277"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7" name="Rectangle 176"/>
            <p:cNvSpPr/>
            <p:nvPr/>
          </p:nvSpPr>
          <p:spPr>
            <a:xfrm>
              <a:off x="6265107"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Conduct of Operations</a:t>
              </a:r>
            </a:p>
          </p:txBody>
        </p:sp>
        <p:sp>
          <p:nvSpPr>
            <p:cNvPr id="178" name="Rectangle 177"/>
            <p:cNvSpPr/>
            <p:nvPr/>
          </p:nvSpPr>
          <p:spPr>
            <a:xfrm>
              <a:off x="6197580"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9" name="Rectangle 178"/>
            <p:cNvSpPr/>
            <p:nvPr/>
          </p:nvSpPr>
          <p:spPr>
            <a:xfrm>
              <a:off x="6197580"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0" name="Rectangle 179"/>
            <p:cNvSpPr/>
            <p:nvPr/>
          </p:nvSpPr>
          <p:spPr>
            <a:xfrm>
              <a:off x="5531081"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Management of Change</a:t>
              </a:r>
            </a:p>
          </p:txBody>
        </p:sp>
        <p:sp>
          <p:nvSpPr>
            <p:cNvPr id="181" name="Rectangle 180"/>
            <p:cNvSpPr/>
            <p:nvPr/>
          </p:nvSpPr>
          <p:spPr>
            <a:xfrm>
              <a:off x="5462563"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2" name="Rectangle 181"/>
            <p:cNvSpPr/>
            <p:nvPr/>
          </p:nvSpPr>
          <p:spPr>
            <a:xfrm>
              <a:off x="5462563"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3" name="Rectangle 182"/>
            <p:cNvSpPr/>
            <p:nvPr/>
          </p:nvSpPr>
          <p:spPr>
            <a:xfrm>
              <a:off x="5164067"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Training and Performance Assurance</a:t>
              </a:r>
            </a:p>
          </p:txBody>
        </p:sp>
        <p:sp>
          <p:nvSpPr>
            <p:cNvPr id="184" name="Rectangle 183"/>
            <p:cNvSpPr/>
            <p:nvPr/>
          </p:nvSpPr>
          <p:spPr>
            <a:xfrm>
              <a:off x="5095847"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5" name="Rectangle 184"/>
            <p:cNvSpPr/>
            <p:nvPr/>
          </p:nvSpPr>
          <p:spPr>
            <a:xfrm>
              <a:off x="5095847"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6" name="Rectangle 185"/>
            <p:cNvSpPr/>
            <p:nvPr/>
          </p:nvSpPr>
          <p:spPr>
            <a:xfrm>
              <a:off x="4803403"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Contractor Management</a:t>
              </a:r>
            </a:p>
          </p:txBody>
        </p:sp>
        <p:sp>
          <p:nvSpPr>
            <p:cNvPr id="187" name="Rectangle 186"/>
            <p:cNvSpPr/>
            <p:nvPr/>
          </p:nvSpPr>
          <p:spPr>
            <a:xfrm>
              <a:off x="4735482"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8" name="Rectangle 187"/>
            <p:cNvSpPr/>
            <p:nvPr/>
          </p:nvSpPr>
          <p:spPr>
            <a:xfrm>
              <a:off x="4735482"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9" name="Rectangle 188"/>
            <p:cNvSpPr/>
            <p:nvPr/>
          </p:nvSpPr>
          <p:spPr>
            <a:xfrm>
              <a:off x="6631829"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Emergency Management</a:t>
              </a:r>
            </a:p>
          </p:txBody>
        </p:sp>
        <p:sp>
          <p:nvSpPr>
            <p:cNvPr id="190" name="Rectangle 189"/>
            <p:cNvSpPr/>
            <p:nvPr/>
          </p:nvSpPr>
          <p:spPr>
            <a:xfrm>
              <a:off x="6564296"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1" name="Rectangle 190"/>
            <p:cNvSpPr/>
            <p:nvPr/>
          </p:nvSpPr>
          <p:spPr>
            <a:xfrm>
              <a:off x="6564296"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2" name="Rectangle 191"/>
            <p:cNvSpPr/>
            <p:nvPr/>
          </p:nvSpPr>
          <p:spPr>
            <a:xfrm>
              <a:off x="8294686"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900" b="1" dirty="0">
                  <a:solidFill>
                    <a:prstClr val="black"/>
                  </a:solidFill>
                  <a:cs typeface="Arial" pitchFamily="34" charset="0"/>
                </a:rPr>
                <a:t>Management Review and Continuous Improvement</a:t>
              </a:r>
            </a:p>
          </p:txBody>
        </p:sp>
        <p:sp>
          <p:nvSpPr>
            <p:cNvPr id="193" name="Rectangle 192"/>
            <p:cNvSpPr/>
            <p:nvPr/>
          </p:nvSpPr>
          <p:spPr>
            <a:xfrm>
              <a:off x="8226420"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4" name="Rectangle 193"/>
            <p:cNvSpPr/>
            <p:nvPr/>
          </p:nvSpPr>
          <p:spPr>
            <a:xfrm>
              <a:off x="8226420"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5" name="Rectangle 194"/>
            <p:cNvSpPr/>
            <p:nvPr/>
          </p:nvSpPr>
          <p:spPr>
            <a:xfrm>
              <a:off x="7934022"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Auditing</a:t>
              </a:r>
            </a:p>
          </p:txBody>
        </p:sp>
        <p:sp>
          <p:nvSpPr>
            <p:cNvPr id="196" name="Rectangle 195"/>
            <p:cNvSpPr/>
            <p:nvPr/>
          </p:nvSpPr>
          <p:spPr>
            <a:xfrm>
              <a:off x="7866056"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7" name="Rectangle 196"/>
            <p:cNvSpPr/>
            <p:nvPr/>
          </p:nvSpPr>
          <p:spPr>
            <a:xfrm>
              <a:off x="7866056"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8" name="Rectangle 197"/>
            <p:cNvSpPr/>
            <p:nvPr/>
          </p:nvSpPr>
          <p:spPr>
            <a:xfrm>
              <a:off x="7567008"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Measurement and Metrics</a:t>
              </a:r>
            </a:p>
          </p:txBody>
        </p:sp>
        <p:sp>
          <p:nvSpPr>
            <p:cNvPr id="199" name="Rectangle 198"/>
            <p:cNvSpPr/>
            <p:nvPr/>
          </p:nvSpPr>
          <p:spPr>
            <a:xfrm>
              <a:off x="7499340"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0" name="Rectangle 199"/>
            <p:cNvSpPr/>
            <p:nvPr/>
          </p:nvSpPr>
          <p:spPr>
            <a:xfrm>
              <a:off x="7499340"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1" name="Rectangle 200"/>
            <p:cNvSpPr/>
            <p:nvPr/>
          </p:nvSpPr>
          <p:spPr>
            <a:xfrm>
              <a:off x="7199994"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Incident Investigation</a:t>
              </a:r>
            </a:p>
          </p:txBody>
        </p:sp>
        <p:sp>
          <p:nvSpPr>
            <p:cNvPr id="202" name="Rectangle 201"/>
            <p:cNvSpPr/>
            <p:nvPr/>
          </p:nvSpPr>
          <p:spPr>
            <a:xfrm>
              <a:off x="7132625"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3" name="Rectangle 202"/>
            <p:cNvSpPr/>
            <p:nvPr/>
          </p:nvSpPr>
          <p:spPr>
            <a:xfrm>
              <a:off x="7132625"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4" name="Rectangle 203"/>
            <p:cNvSpPr/>
            <p:nvPr/>
          </p:nvSpPr>
          <p:spPr>
            <a:xfrm>
              <a:off x="3543260" y="5765444"/>
              <a:ext cx="3495701" cy="812767"/>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cap="all" dirty="0">
                  <a:solidFill>
                    <a:prstClr val="black"/>
                  </a:solidFill>
                  <a:cs typeface="Arial" pitchFamily="34" charset="0"/>
                </a:rPr>
                <a:t>Manage Risk</a:t>
              </a:r>
            </a:p>
          </p:txBody>
        </p:sp>
        <p:sp>
          <p:nvSpPr>
            <p:cNvPr id="205" name="Rectangle 204"/>
            <p:cNvSpPr/>
            <p:nvPr/>
          </p:nvSpPr>
          <p:spPr>
            <a:xfrm>
              <a:off x="7038962" y="5765444"/>
              <a:ext cx="1657362" cy="812767"/>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dirty="0">
                  <a:solidFill>
                    <a:prstClr val="black"/>
                  </a:solidFill>
                  <a:cs typeface="Arial" pitchFamily="34" charset="0"/>
                </a:rPr>
                <a:t>LEARN FROM EXPERIENCE</a:t>
              </a:r>
            </a:p>
          </p:txBody>
        </p:sp>
      </p:grpSp>
      <p:sp>
        <p:nvSpPr>
          <p:cNvPr id="2" name="Oval 1"/>
          <p:cNvSpPr/>
          <p:nvPr/>
        </p:nvSpPr>
        <p:spPr>
          <a:xfrm>
            <a:off x="654879" y="5856514"/>
            <a:ext cx="1576838"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320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Strong Leaders Necessary?</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29</a:t>
            </a:fld>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528" y="1295401"/>
            <a:ext cx="606567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40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nvergent thinking"/>
          <p:cNvPicPr>
            <a:picLocks noChangeAspect="1" noChangeArrowheads="1"/>
          </p:cNvPicPr>
          <p:nvPr/>
        </p:nvPicPr>
        <p:blipFill rotWithShape="1">
          <a:blip r:embed="rId3" cstate="print"/>
          <a:srcRect t="14509"/>
          <a:stretch/>
        </p:blipFill>
        <p:spPr bwMode="auto">
          <a:xfrm>
            <a:off x="1459399" y="609600"/>
            <a:ext cx="5791200" cy="5452068"/>
          </a:xfrm>
          <a:prstGeom prst="rect">
            <a:avLst/>
          </a:prstGeom>
          <a:noFill/>
        </p:spPr>
      </p:pic>
      <p:sp>
        <p:nvSpPr>
          <p:cNvPr id="3" name="Slide Number Placeholder 2"/>
          <p:cNvSpPr>
            <a:spLocks noGrp="1"/>
          </p:cNvSpPr>
          <p:nvPr>
            <p:ph type="sldNum" sz="quarter" idx="12"/>
          </p:nvPr>
        </p:nvSpPr>
        <p:spPr/>
        <p:txBody>
          <a:bodyPr>
            <a:normAutofit/>
          </a:bodyPr>
          <a:lstStyle/>
          <a:p>
            <a:fld id="{B2852EAA-2248-40CC-86A5-5623CFAC327C}" type="slidenum">
              <a:rPr lang="en-US" smtClean="0"/>
              <a:pPr/>
              <a:t>3</a:t>
            </a:fld>
            <a:endParaRPr lang="en-US" dirty="0"/>
          </a:p>
        </p:txBody>
      </p:sp>
      <p:sp>
        <p:nvSpPr>
          <p:cNvPr id="2" name="TextBox 1"/>
          <p:cNvSpPr txBox="1"/>
          <p:nvPr/>
        </p:nvSpPr>
        <p:spPr>
          <a:xfrm>
            <a:off x="2830999" y="194101"/>
            <a:ext cx="3048000" cy="830997"/>
          </a:xfrm>
          <a:prstGeom prst="rect">
            <a:avLst/>
          </a:prstGeom>
          <a:noFill/>
        </p:spPr>
        <p:txBody>
          <a:bodyPr wrap="square" rtlCol="0">
            <a:spAutoFit/>
          </a:bodyPr>
          <a:lstStyle/>
          <a:p>
            <a:pPr algn="ctr"/>
            <a:r>
              <a:rPr lang="en-US" sz="2400" dirty="0" smtClean="0"/>
              <a:t>Convergent Thinking</a:t>
            </a:r>
            <a:endParaRPr lang="en-US" sz="2400" dirty="0"/>
          </a:p>
        </p:txBody>
      </p:sp>
    </p:spTree>
    <p:extLst>
      <p:ext uri="{BB962C8B-B14F-4D97-AF65-F5344CB8AC3E}">
        <p14:creationId xmlns:p14="http://schemas.microsoft.com/office/powerpoint/2010/main" val="346046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109728" indent="0" algn="ctr">
              <a:buNone/>
            </a:pPr>
            <a:endParaRPr lang="en-US" sz="6600" dirty="0" smtClean="0"/>
          </a:p>
          <a:p>
            <a:pPr marL="109728" indent="0" algn="ctr">
              <a:buNone/>
            </a:pPr>
            <a:r>
              <a:rPr lang="en-US" sz="6600" dirty="0" smtClean="0"/>
              <a:t>1. </a:t>
            </a:r>
            <a:r>
              <a:rPr lang="en-US" sz="7200" dirty="0" smtClean="0"/>
              <a:t>Judgment </a:t>
            </a:r>
            <a:endParaRPr lang="en-US" sz="7200" dirty="0"/>
          </a:p>
          <a:p>
            <a:pPr marL="347472" lvl="2" indent="0">
              <a:spcBef>
                <a:spcPts val="400"/>
              </a:spcBef>
              <a:buSzPct val="68000"/>
              <a:buNone/>
            </a:pPr>
            <a:endParaRPr lang="en-US" sz="2400" dirty="0"/>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30</a:t>
            </a:fld>
            <a:endParaRPr lang="en-US" dirty="0"/>
          </a:p>
        </p:txBody>
      </p:sp>
      <p:pic>
        <p:nvPicPr>
          <p:cNvPr id="1026" name="Picture 2" descr="C:\Users\u795574\AppData\Local\Microsoft\Windows\Temporary Internet Files\Content.IE5\6PQXQTSU\judge_hamm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90" y="3352800"/>
            <a:ext cx="3105835" cy="310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63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795574\AppData\Local\Microsoft\Windows\Temporary Internet Files\Content.IE5\6PQXQTSU\Working-Together-7385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57500"/>
            <a:ext cx="3048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31</a:t>
            </a:fld>
            <a:endParaRPr lang="en-US" dirty="0"/>
          </a:p>
        </p:txBody>
      </p:sp>
      <p:sp>
        <p:nvSpPr>
          <p:cNvPr id="6" name="Content Placeholder 2"/>
          <p:cNvSpPr txBox="1">
            <a:spLocks/>
          </p:cNvSpPr>
          <p:nvPr/>
        </p:nvSpPr>
        <p:spPr>
          <a:xfrm>
            <a:off x="1676400" y="1689455"/>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endParaRPr lang="en-US" sz="6600" dirty="0" smtClean="0"/>
          </a:p>
          <a:p>
            <a:pPr marL="109728" indent="0" algn="ctr">
              <a:buFont typeface="Wingdings 3"/>
              <a:buNone/>
            </a:pPr>
            <a:r>
              <a:rPr lang="en-US" sz="6600" dirty="0" smtClean="0"/>
              <a:t>2. Work Ethic</a:t>
            </a:r>
            <a:endParaRPr lang="en-US" sz="7200" dirty="0" smtClean="0"/>
          </a:p>
          <a:p>
            <a:pPr marL="347472" lvl="2" indent="0">
              <a:spcBef>
                <a:spcPts val="400"/>
              </a:spcBef>
              <a:buSzPct val="68000"/>
              <a:buFont typeface="Wingdings 2"/>
              <a:buNone/>
            </a:pPr>
            <a:endParaRPr lang="en-US" sz="2400" dirty="0"/>
          </a:p>
        </p:txBody>
      </p:sp>
    </p:spTree>
    <p:extLst>
      <p:ext uri="{BB962C8B-B14F-4D97-AF65-F5344CB8AC3E}">
        <p14:creationId xmlns:p14="http://schemas.microsoft.com/office/powerpoint/2010/main" val="2688635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00328"/>
            <a:ext cx="8229600" cy="4767072"/>
          </a:xfrm>
        </p:spPr>
        <p:txBody>
          <a:bodyPr>
            <a:normAutofit lnSpcReduction="10000"/>
          </a:bodyPr>
          <a:lstStyle/>
          <a:p>
            <a:pPr marL="347472" lvl="2" indent="0">
              <a:spcBef>
                <a:spcPts val="400"/>
              </a:spcBef>
              <a:buSzPct val="68000"/>
              <a:buNone/>
            </a:pPr>
            <a:endParaRPr lang="en-US" sz="2600" dirty="0" smtClean="0"/>
          </a:p>
          <a:p>
            <a:pPr marL="347472" lvl="2" indent="0">
              <a:spcBef>
                <a:spcPts val="400"/>
              </a:spcBef>
              <a:buSzPct val="68000"/>
              <a:buNone/>
            </a:pPr>
            <a:endParaRPr lang="en-US" sz="2600" dirty="0"/>
          </a:p>
          <a:p>
            <a:pPr marL="109728" lvl="2" indent="0" algn="ctr">
              <a:spcBef>
                <a:spcPts val="400"/>
              </a:spcBef>
              <a:buClr>
                <a:schemeClr val="accent1"/>
              </a:buClr>
              <a:buSzPct val="68000"/>
              <a:buNone/>
            </a:pPr>
            <a:r>
              <a:rPr lang="en-US" sz="6600" dirty="0"/>
              <a:t>3.  Competence</a:t>
            </a:r>
          </a:p>
          <a:p>
            <a:pPr marL="347472" lvl="2" indent="0">
              <a:spcBef>
                <a:spcPts val="400"/>
              </a:spcBef>
              <a:buSzPct val="68000"/>
              <a:buNone/>
            </a:pPr>
            <a:endParaRPr lang="en-US" sz="2600" dirty="0"/>
          </a:p>
          <a:p>
            <a:pPr marL="109728" indent="0">
              <a:buNone/>
            </a:pPr>
            <a:r>
              <a:rPr lang="en-US" i="1" dirty="0" smtClean="0"/>
              <a:t>“For both superiors and their subordinates, the importance of competence, of expertise, changes not only the dynamic between them but also our conception of what leading and following actually entail.”</a:t>
            </a:r>
          </a:p>
          <a:p>
            <a:pPr marL="0" indent="0" algn="r">
              <a:buNone/>
            </a:pPr>
            <a:r>
              <a:rPr lang="en-US" sz="2300" dirty="0" smtClean="0"/>
              <a:t>Barbara Kellerman, “Followership”</a:t>
            </a:r>
            <a:endParaRPr lang="en-US" sz="2300" dirty="0"/>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32</a:t>
            </a:fld>
            <a:endParaRPr lang="en-US" dirty="0"/>
          </a:p>
        </p:txBody>
      </p:sp>
    </p:spTree>
    <p:extLst>
      <p:ext uri="{BB962C8B-B14F-4D97-AF65-F5344CB8AC3E}">
        <p14:creationId xmlns:p14="http://schemas.microsoft.com/office/powerpoint/2010/main" val="15955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marL="109728" indent="0" algn="ctr">
              <a:buNone/>
            </a:pPr>
            <a:endParaRPr lang="en-US" sz="6600" dirty="0" smtClean="0"/>
          </a:p>
          <a:p>
            <a:pPr marL="109728" indent="0" algn="ctr">
              <a:buNone/>
            </a:pPr>
            <a:r>
              <a:rPr lang="en-US" sz="6600" dirty="0" smtClean="0"/>
              <a:t>4</a:t>
            </a:r>
            <a:r>
              <a:rPr lang="en-US" sz="6600" dirty="0"/>
              <a:t>.	Honesty</a:t>
            </a:r>
          </a:p>
          <a:p>
            <a:pPr marL="393192" lvl="1" indent="0">
              <a:lnSpc>
                <a:spcPct val="80000"/>
              </a:lnSpc>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33</a:t>
            </a:fld>
            <a:endParaRPr lang="en-US" dirty="0"/>
          </a:p>
        </p:txBody>
      </p:sp>
      <p:pic>
        <p:nvPicPr>
          <p:cNvPr id="3074" name="Picture 2" descr="C:\Users\u795574\AppData\Local\Microsoft\Windows\Temporary Internet Files\Content.IE5\V8QP6T6B\integ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6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92500" lnSpcReduction="10000"/>
          </a:bodyPr>
          <a:lstStyle/>
          <a:p>
            <a:pPr marL="109728" indent="0" algn="ctr">
              <a:buNone/>
            </a:pPr>
            <a:endParaRPr lang="en-US" sz="7100" dirty="0" smtClean="0"/>
          </a:p>
          <a:p>
            <a:pPr marL="109728" indent="0" algn="ctr">
              <a:buNone/>
            </a:pPr>
            <a:r>
              <a:rPr lang="en-US" sz="7100" dirty="0" smtClean="0"/>
              <a:t>5</a:t>
            </a:r>
            <a:r>
              <a:rPr lang="en-US" sz="7100" dirty="0"/>
              <a:t>.	Courage </a:t>
            </a:r>
          </a:p>
          <a:p>
            <a:pPr marL="0" indent="0">
              <a:buNone/>
            </a:pPr>
            <a:endParaRPr lang="en-US" b="1" dirty="0" smtClean="0"/>
          </a:p>
          <a:p>
            <a:pPr marL="0" indent="0">
              <a:buNone/>
            </a:pPr>
            <a:r>
              <a:rPr lang="en-US" sz="2400" i="1" dirty="0" smtClean="0"/>
              <a:t>“We </a:t>
            </a:r>
            <a:r>
              <a:rPr lang="en-US" sz="2400" i="1" dirty="0"/>
              <a:t>know that not all followers do follow…followers who resist their leader are at risk…In the main, leaders think of followers who dispute or defy them as </a:t>
            </a:r>
            <a:r>
              <a:rPr lang="en-US" sz="2400" i="1" dirty="0" smtClean="0"/>
              <a:t>subversive.  Typically</a:t>
            </a:r>
            <a:r>
              <a:rPr lang="en-US" sz="2400" i="1" dirty="0"/>
              <a:t>, they pay for their transgression by being marginalized, demoted, or even dismissed.”</a:t>
            </a:r>
          </a:p>
          <a:p>
            <a:pPr marL="0" indent="0" algn="r">
              <a:buNone/>
            </a:pPr>
            <a:r>
              <a:rPr lang="en-US" sz="1900" dirty="0"/>
              <a:t>Barbara Kellerman, “Followership”</a:t>
            </a:r>
          </a:p>
          <a:p>
            <a:pPr marL="0" indent="0">
              <a:buNone/>
            </a:pPr>
            <a:endParaRPr lang="en-US" b="1" i="1" dirty="0"/>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34</a:t>
            </a:fld>
            <a:endParaRPr lang="en-US" dirty="0"/>
          </a:p>
        </p:txBody>
      </p:sp>
    </p:spTree>
    <p:extLst>
      <p:ext uri="{BB962C8B-B14F-4D97-AF65-F5344CB8AC3E}">
        <p14:creationId xmlns:p14="http://schemas.microsoft.com/office/powerpoint/2010/main" val="11416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8313" y="1722437"/>
            <a:ext cx="8229600" cy="4525963"/>
          </a:xfrm>
        </p:spPr>
        <p:txBody>
          <a:bodyPr>
            <a:normAutofit/>
          </a:bodyPr>
          <a:lstStyle/>
          <a:p>
            <a:pPr marL="109728" indent="0" algn="ctr">
              <a:lnSpc>
                <a:spcPct val="90000"/>
              </a:lnSpc>
              <a:buNone/>
            </a:pPr>
            <a:endParaRPr lang="en-US" sz="6600" dirty="0" smtClean="0"/>
          </a:p>
          <a:p>
            <a:pPr marL="109728" indent="0" algn="ctr">
              <a:lnSpc>
                <a:spcPct val="90000"/>
              </a:lnSpc>
              <a:buNone/>
            </a:pPr>
            <a:r>
              <a:rPr lang="en-US" sz="6600" dirty="0" smtClean="0"/>
              <a:t>6</a:t>
            </a:r>
            <a:r>
              <a:rPr lang="en-US" sz="6600" dirty="0"/>
              <a:t>.	Discretion</a:t>
            </a:r>
          </a:p>
          <a:p>
            <a:pPr marL="0" indent="0">
              <a:buNone/>
            </a:pPr>
            <a:r>
              <a:rPr lang="en-US" b="1" dirty="0" smtClean="0"/>
              <a:t> </a:t>
            </a:r>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2438400" cy="355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162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rmAutofit/>
          </a:bodyPr>
          <a:lstStyle/>
          <a:p>
            <a:pPr marL="109728" indent="0" algn="ctr">
              <a:lnSpc>
                <a:spcPct val="90000"/>
              </a:lnSpc>
              <a:buNone/>
            </a:pPr>
            <a:endParaRPr lang="en-US" sz="6600" dirty="0" smtClean="0"/>
          </a:p>
          <a:p>
            <a:pPr marL="109728" indent="0" algn="ctr">
              <a:lnSpc>
                <a:spcPct val="90000"/>
              </a:lnSpc>
              <a:buNone/>
            </a:pPr>
            <a:r>
              <a:rPr lang="en-US" sz="6600" dirty="0" smtClean="0"/>
              <a:t>7</a:t>
            </a:r>
            <a:r>
              <a:rPr lang="en-US" sz="6600" dirty="0"/>
              <a:t>.	Loyalty</a:t>
            </a:r>
          </a:p>
          <a:p>
            <a:pPr marL="0" indent="0">
              <a:buNone/>
            </a:pPr>
            <a:r>
              <a:rPr lang="en-US" b="1" dirty="0" smtClean="0"/>
              <a:t> </a:t>
            </a:r>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210" y="3169693"/>
            <a:ext cx="4468158" cy="313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803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25963"/>
          </a:xfrm>
        </p:spPr>
        <p:txBody>
          <a:bodyPr>
            <a:normAutofit/>
          </a:bodyPr>
          <a:lstStyle/>
          <a:p>
            <a:pPr marL="109728" indent="0" algn="ctr">
              <a:lnSpc>
                <a:spcPct val="90000"/>
              </a:lnSpc>
              <a:buNone/>
            </a:pPr>
            <a:endParaRPr lang="en-US" sz="6600" dirty="0" smtClean="0"/>
          </a:p>
          <a:p>
            <a:pPr marL="109728" indent="0" algn="ctr">
              <a:lnSpc>
                <a:spcPct val="90000"/>
              </a:lnSpc>
              <a:buNone/>
            </a:pPr>
            <a:r>
              <a:rPr lang="en-US" sz="6600" dirty="0" smtClean="0"/>
              <a:t>8</a:t>
            </a:r>
            <a:r>
              <a:rPr lang="en-US" sz="6600" dirty="0"/>
              <a:t>.	Ego management </a:t>
            </a:r>
          </a:p>
          <a:p>
            <a:pPr marL="0" indent="0">
              <a:buNone/>
            </a:pPr>
            <a:endParaRPr lang="en-US" b="1" dirty="0" smtClean="0"/>
          </a:p>
        </p:txBody>
      </p:sp>
      <p:sp>
        <p:nvSpPr>
          <p:cNvPr id="2" name="Title 1"/>
          <p:cNvSpPr>
            <a:spLocks noGrp="1"/>
          </p:cNvSpPr>
          <p:nvPr>
            <p:ph type="title"/>
          </p:nvPr>
        </p:nvSpPr>
        <p:spPr/>
        <p:txBody>
          <a:bodyPr/>
          <a:lstStyle/>
          <a:p>
            <a:r>
              <a:rPr lang="en-US" dirty="0" smtClean="0"/>
              <a:t>Qualities of Good Followership</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0"/>
            <a:ext cx="4048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868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0" cy="4767072"/>
          </a:xfrm>
        </p:spPr>
        <p:txBody>
          <a:bodyPr>
            <a:normAutofit/>
          </a:bodyPr>
          <a:lstStyle/>
          <a:p>
            <a:pPr marL="1008126" lvl="2" indent="-514350">
              <a:buFont typeface="+mj-lt"/>
              <a:buAutoNum type="arabicPeriod"/>
            </a:pPr>
            <a:r>
              <a:rPr lang="en-US" sz="3200" dirty="0" smtClean="0"/>
              <a:t>Judgment</a:t>
            </a:r>
          </a:p>
          <a:p>
            <a:pPr marL="1008126" lvl="2" indent="-514350">
              <a:buFont typeface="+mj-lt"/>
              <a:buAutoNum type="arabicPeriod"/>
            </a:pPr>
            <a:r>
              <a:rPr lang="en-US" sz="3200" dirty="0" smtClean="0"/>
              <a:t>Work Ethic</a:t>
            </a:r>
          </a:p>
          <a:p>
            <a:pPr marL="1008126" lvl="2" indent="-514350">
              <a:buFont typeface="+mj-lt"/>
              <a:buAutoNum type="arabicPeriod"/>
            </a:pPr>
            <a:r>
              <a:rPr lang="en-US" sz="3200" dirty="0" smtClean="0"/>
              <a:t>Competence</a:t>
            </a:r>
          </a:p>
          <a:p>
            <a:pPr marL="1008126" lvl="2" indent="-514350">
              <a:buFont typeface="+mj-lt"/>
              <a:buAutoNum type="arabicPeriod"/>
            </a:pPr>
            <a:r>
              <a:rPr lang="en-US" sz="3200" dirty="0" smtClean="0"/>
              <a:t>Honesty</a:t>
            </a:r>
          </a:p>
          <a:p>
            <a:pPr marL="1008126" lvl="2" indent="-514350">
              <a:buFont typeface="+mj-lt"/>
              <a:buAutoNum type="arabicPeriod"/>
            </a:pPr>
            <a:r>
              <a:rPr lang="en-US" sz="3200" dirty="0" smtClean="0"/>
              <a:t>Courage</a:t>
            </a:r>
          </a:p>
          <a:p>
            <a:pPr marL="1008126" lvl="2" indent="-514350">
              <a:buFont typeface="+mj-lt"/>
              <a:buAutoNum type="arabicPeriod"/>
            </a:pPr>
            <a:r>
              <a:rPr lang="en-US" sz="3200" dirty="0" smtClean="0"/>
              <a:t>Discretion</a:t>
            </a:r>
          </a:p>
          <a:p>
            <a:pPr marL="1008126" lvl="2" indent="-514350">
              <a:buFont typeface="+mj-lt"/>
              <a:buAutoNum type="arabicPeriod"/>
            </a:pPr>
            <a:r>
              <a:rPr lang="en-US" sz="3200" dirty="0" smtClean="0"/>
              <a:t>Loyalty</a:t>
            </a:r>
          </a:p>
          <a:p>
            <a:pPr marL="1008126" lvl="2" indent="-514350">
              <a:buFont typeface="+mj-lt"/>
              <a:buAutoNum type="arabicPeriod"/>
            </a:pPr>
            <a:r>
              <a:rPr lang="en-US" sz="3200" dirty="0" smtClean="0"/>
              <a:t>Ego Management</a:t>
            </a:r>
            <a:endParaRPr lang="en-US" sz="3200" dirty="0"/>
          </a:p>
        </p:txBody>
      </p:sp>
      <p:sp>
        <p:nvSpPr>
          <p:cNvPr id="2" name="Title 1"/>
          <p:cNvSpPr>
            <a:spLocks noGrp="1"/>
          </p:cNvSpPr>
          <p:nvPr>
            <p:ph type="title"/>
          </p:nvPr>
        </p:nvSpPr>
        <p:spPr/>
        <p:txBody>
          <a:bodyPr/>
          <a:lstStyle/>
          <a:p>
            <a:r>
              <a:rPr lang="en-US" dirty="0" smtClean="0"/>
              <a:t>A Item to Notice</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38</a:t>
            </a:fld>
            <a:endParaRPr lang="en-US" dirty="0"/>
          </a:p>
        </p:txBody>
      </p:sp>
    </p:spTree>
    <p:extLst>
      <p:ext uri="{BB962C8B-B14F-4D97-AF65-F5344CB8AC3E}">
        <p14:creationId xmlns:p14="http://schemas.microsoft.com/office/powerpoint/2010/main" val="471742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t>H</a:t>
            </a:r>
            <a:r>
              <a:rPr lang="en-US" sz="2800" dirty="0" smtClean="0"/>
              <a:t>ere is where we catch a break:</a:t>
            </a:r>
          </a:p>
          <a:p>
            <a:endParaRPr lang="en-US" sz="2800" dirty="0" smtClean="0"/>
          </a:p>
          <a:p>
            <a:r>
              <a:rPr lang="en-US" sz="2800" dirty="0" smtClean="0"/>
              <a:t>The list for effective followership looks suspiciously like the qualities we want in an effective </a:t>
            </a:r>
            <a:r>
              <a:rPr lang="en-US" sz="2800" b="1" dirty="0" smtClean="0">
                <a:solidFill>
                  <a:srgbClr val="FF0000"/>
                </a:solidFill>
              </a:rPr>
              <a:t>LEADER</a:t>
            </a:r>
            <a:r>
              <a:rPr lang="en-US" sz="2800" dirty="0" smtClean="0"/>
              <a:t>!</a:t>
            </a:r>
          </a:p>
          <a:p>
            <a:endParaRPr lang="en-US" sz="2800" dirty="0"/>
          </a:p>
          <a:p>
            <a:r>
              <a:rPr lang="en-US" sz="2800" dirty="0" smtClean="0"/>
              <a:t>This observation infers that much of the training and methods used to develop good leaders can also be used to help develop good followers</a:t>
            </a:r>
            <a:r>
              <a:rPr lang="en-US" dirty="0" smtClean="0"/>
              <a:t>.</a:t>
            </a:r>
            <a:endParaRPr lang="en-US" dirty="0"/>
          </a:p>
        </p:txBody>
      </p:sp>
      <p:sp>
        <p:nvSpPr>
          <p:cNvPr id="2" name="Title 1"/>
          <p:cNvSpPr>
            <a:spLocks noGrp="1"/>
          </p:cNvSpPr>
          <p:nvPr>
            <p:ph type="title"/>
          </p:nvPr>
        </p:nvSpPr>
        <p:spPr/>
        <p:txBody>
          <a:bodyPr/>
          <a:lstStyle/>
          <a:p>
            <a:r>
              <a:rPr lang="en-US" dirty="0" smtClean="0"/>
              <a:t>A Item to Notice</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39</a:t>
            </a:fld>
            <a:endParaRPr lang="en-US" dirty="0"/>
          </a:p>
        </p:txBody>
      </p:sp>
    </p:spTree>
    <p:extLst>
      <p:ext uri="{BB962C8B-B14F-4D97-AF65-F5344CB8AC3E}">
        <p14:creationId xmlns:p14="http://schemas.microsoft.com/office/powerpoint/2010/main" val="40359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VERGE.GIF (7376 bytes)"/>
          <p:cNvPicPr>
            <a:picLocks noChangeAspect="1" noChangeArrowheads="1"/>
          </p:cNvPicPr>
          <p:nvPr/>
        </p:nvPicPr>
        <p:blipFill rotWithShape="1">
          <a:blip r:embed="rId3" cstate="print"/>
          <a:srcRect b="16847"/>
          <a:stretch/>
        </p:blipFill>
        <p:spPr bwMode="auto">
          <a:xfrm>
            <a:off x="1752600" y="338800"/>
            <a:ext cx="5562600" cy="5104057"/>
          </a:xfrm>
          <a:prstGeom prst="rect">
            <a:avLst/>
          </a:prstGeom>
          <a:noFill/>
        </p:spPr>
      </p:pic>
      <p:sp>
        <p:nvSpPr>
          <p:cNvPr id="3" name="Slide Number Placeholder 2"/>
          <p:cNvSpPr>
            <a:spLocks noGrp="1"/>
          </p:cNvSpPr>
          <p:nvPr>
            <p:ph type="sldNum" sz="quarter" idx="12"/>
          </p:nvPr>
        </p:nvSpPr>
        <p:spPr/>
        <p:txBody>
          <a:bodyPr>
            <a:normAutofit/>
          </a:bodyPr>
          <a:lstStyle/>
          <a:p>
            <a:fld id="{B2852EAA-2248-40CC-86A5-5623CFAC327C}" type="slidenum">
              <a:rPr lang="en-US" smtClean="0"/>
              <a:pPr/>
              <a:t>4</a:t>
            </a:fld>
            <a:endParaRPr lang="en-US" dirty="0"/>
          </a:p>
        </p:txBody>
      </p:sp>
      <p:sp>
        <p:nvSpPr>
          <p:cNvPr id="2" name="TextBox 1"/>
          <p:cNvSpPr txBox="1"/>
          <p:nvPr/>
        </p:nvSpPr>
        <p:spPr>
          <a:xfrm>
            <a:off x="3124200" y="5442856"/>
            <a:ext cx="2514600" cy="830997"/>
          </a:xfrm>
          <a:prstGeom prst="rect">
            <a:avLst/>
          </a:prstGeom>
          <a:noFill/>
        </p:spPr>
        <p:txBody>
          <a:bodyPr wrap="square" rtlCol="0">
            <a:spAutoFit/>
          </a:bodyPr>
          <a:lstStyle/>
          <a:p>
            <a:pPr algn="ctr"/>
            <a:r>
              <a:rPr lang="en-US" sz="2400" dirty="0" smtClean="0"/>
              <a:t>Divergent Thinking</a:t>
            </a:r>
            <a:endParaRPr lang="en-US" sz="2400" dirty="0"/>
          </a:p>
        </p:txBody>
      </p:sp>
    </p:spTree>
    <p:extLst>
      <p:ext uri="{BB962C8B-B14F-4D97-AF65-F5344CB8AC3E}">
        <p14:creationId xmlns:p14="http://schemas.microsoft.com/office/powerpoint/2010/main" val="3217250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normAutofit fontScale="70000" lnSpcReduction="20000"/>
          </a:bodyPr>
          <a:lstStyle/>
          <a:p>
            <a:pPr>
              <a:buNone/>
            </a:pPr>
            <a:endParaRPr lang="en-US" dirty="0" smtClean="0"/>
          </a:p>
          <a:p>
            <a:pPr algn="ctr">
              <a:buNone/>
            </a:pPr>
            <a:r>
              <a:rPr lang="en-US" sz="4800" b="1" dirty="0" smtClean="0"/>
              <a:t>Engineering is convergent thinking.</a:t>
            </a:r>
          </a:p>
          <a:p>
            <a:pPr algn="ctr">
              <a:buNone/>
            </a:pPr>
            <a:endParaRPr lang="en-US" sz="4800" b="1" dirty="0" smtClean="0"/>
          </a:p>
          <a:p>
            <a:pPr algn="ctr">
              <a:buNone/>
            </a:pPr>
            <a:r>
              <a:rPr lang="en-US" sz="4800" b="1" dirty="0" smtClean="0"/>
              <a:t>Management is convergent thinking.</a:t>
            </a:r>
          </a:p>
          <a:p>
            <a:pPr algn="ctr">
              <a:buNone/>
            </a:pPr>
            <a:endParaRPr lang="en-US" sz="4800" b="1" dirty="0" smtClean="0"/>
          </a:p>
          <a:p>
            <a:pPr algn="ctr">
              <a:buNone/>
            </a:pPr>
            <a:endParaRPr lang="en-US" sz="4800" b="1" dirty="0" smtClean="0">
              <a:solidFill>
                <a:srgbClr val="FF0000"/>
              </a:solidFill>
            </a:endParaRPr>
          </a:p>
          <a:p>
            <a:pPr algn="ctr">
              <a:buNone/>
            </a:pPr>
            <a:r>
              <a:rPr lang="en-US" sz="4100" b="1" dirty="0">
                <a:solidFill>
                  <a:srgbClr val="FF0000"/>
                </a:solidFill>
                <a:effectLst>
                  <a:outerShdw blurRad="38100" dist="38100" dir="2700000" algn="tl">
                    <a:srgbClr val="000000">
                      <a:alpha val="43137"/>
                    </a:srgbClr>
                  </a:outerShdw>
                </a:effectLst>
              </a:rPr>
              <a:t>Leadership is divergent thinking.</a:t>
            </a:r>
          </a:p>
          <a:p>
            <a:pPr algn="ctr">
              <a:buNone/>
            </a:pPr>
            <a:endParaRPr lang="en-US" sz="4100" b="1" dirty="0" smtClean="0">
              <a:solidFill>
                <a:srgbClr val="FF0000"/>
              </a:solidFill>
            </a:endParaRPr>
          </a:p>
          <a:p>
            <a:pPr algn="ctr">
              <a:buNone/>
            </a:pPr>
            <a:r>
              <a:rPr lang="en-US" sz="4100" b="1" dirty="0" smtClean="0">
                <a:solidFill>
                  <a:srgbClr val="FF0000"/>
                </a:solidFill>
                <a:effectLst>
                  <a:outerShdw blurRad="38100" dist="38100" dir="2700000" algn="tl">
                    <a:srgbClr val="000000">
                      <a:alpha val="43137"/>
                    </a:srgbClr>
                  </a:outerShdw>
                </a:effectLst>
              </a:rPr>
              <a:t>Followership is ALSO divergent thinking!</a:t>
            </a:r>
            <a:endParaRPr lang="en-US" sz="4100" b="1" dirty="0" smtClean="0">
              <a:solidFill>
                <a:schemeClr val="bg1"/>
              </a:solidFill>
            </a:endParaRPr>
          </a:p>
          <a:p>
            <a:pPr algn="ctr">
              <a:buNone/>
            </a:pPr>
            <a:r>
              <a:rPr lang="en-US" sz="4800" b="1" dirty="0" smtClean="0">
                <a:solidFill>
                  <a:schemeClr val="bg1"/>
                </a:solidFill>
              </a:rPr>
              <a:t>divergent thinking.</a:t>
            </a:r>
          </a:p>
        </p:txBody>
      </p:sp>
      <p:sp>
        <p:nvSpPr>
          <p:cNvPr id="4" name="Slide Number Placeholder 3"/>
          <p:cNvSpPr>
            <a:spLocks noGrp="1"/>
          </p:cNvSpPr>
          <p:nvPr>
            <p:ph type="sldNum" sz="quarter" idx="12"/>
          </p:nvPr>
        </p:nvSpPr>
        <p:spPr/>
        <p:txBody>
          <a:bodyPr>
            <a:normAutofit/>
          </a:bodyPr>
          <a:lstStyle/>
          <a:p>
            <a:fld id="{B2852EAA-2248-40CC-86A5-5623CFAC327C}" type="slidenum">
              <a:rPr lang="en-US" smtClean="0"/>
              <a:pPr/>
              <a:t>40</a:t>
            </a:fld>
            <a:endParaRPr lang="en-US" dirty="0"/>
          </a:p>
        </p:txBody>
      </p:sp>
      <p:sp>
        <p:nvSpPr>
          <p:cNvPr id="2" name="Title 1"/>
          <p:cNvSpPr>
            <a:spLocks noGrp="1"/>
          </p:cNvSpPr>
          <p:nvPr>
            <p:ph type="title"/>
          </p:nvPr>
        </p:nvSpPr>
        <p:spPr>
          <a:xfrm>
            <a:off x="762000" y="274638"/>
            <a:ext cx="7391400" cy="944562"/>
          </a:xfrm>
        </p:spPr>
        <p:txBody>
          <a:bodyPr>
            <a:normAutofit fontScale="90000"/>
          </a:bodyPr>
          <a:lstStyle/>
          <a:p>
            <a:r>
              <a:rPr lang="en-US" dirty="0" smtClean="0"/>
              <a:t>The Point to Remember (Again)</a:t>
            </a:r>
            <a:endParaRPr lang="en-US" dirty="0"/>
          </a:p>
        </p:txBody>
      </p:sp>
    </p:spTree>
    <p:extLst>
      <p:ext uri="{BB962C8B-B14F-4D97-AF65-F5344CB8AC3E}">
        <p14:creationId xmlns:p14="http://schemas.microsoft.com/office/powerpoint/2010/main" val="40776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81328"/>
            <a:ext cx="8610600" cy="4525963"/>
          </a:xfrm>
        </p:spPr>
        <p:txBody>
          <a:bodyPr>
            <a:normAutofit/>
          </a:bodyPr>
          <a:lstStyle/>
          <a:p>
            <a:r>
              <a:rPr lang="en-US" sz="2800" dirty="0" smtClean="0"/>
              <a:t>Since this is a divergent-thinking topic, the approach for different disciplines and areas of expertise will be different.</a:t>
            </a:r>
          </a:p>
          <a:p>
            <a:r>
              <a:rPr lang="en-US" sz="2800" dirty="0" smtClean="0"/>
              <a:t>For example:</a:t>
            </a:r>
          </a:p>
          <a:p>
            <a:pPr lvl="1"/>
            <a:r>
              <a:rPr lang="en-US" sz="2400" dirty="0"/>
              <a:t>Identify those courses, assignments and projects which would help develop good leaders, and look at how they might be adapted to followers</a:t>
            </a:r>
            <a:r>
              <a:rPr lang="en-US" sz="2400" dirty="0" smtClean="0"/>
              <a:t>.</a:t>
            </a:r>
            <a:endParaRPr lang="en-US" sz="2400" dirty="0"/>
          </a:p>
          <a:p>
            <a:pPr lvl="1"/>
            <a:r>
              <a:rPr lang="en-US" sz="2400" dirty="0"/>
              <a:t>Not everything will translate (e.g., you aren’t going to send all your employees </a:t>
            </a:r>
            <a:r>
              <a:rPr lang="en-US" sz="2400" dirty="0" smtClean="0"/>
              <a:t>for a company-sponsored MBA).</a:t>
            </a:r>
            <a:endParaRPr lang="en-US" sz="2400" dirty="0"/>
          </a:p>
          <a:p>
            <a:endParaRPr lang="en-US" sz="2800" dirty="0" smtClean="0"/>
          </a:p>
        </p:txBody>
      </p:sp>
      <p:sp>
        <p:nvSpPr>
          <p:cNvPr id="2" name="Title 1"/>
          <p:cNvSpPr>
            <a:spLocks noGrp="1"/>
          </p:cNvSpPr>
          <p:nvPr>
            <p:ph type="title"/>
          </p:nvPr>
        </p:nvSpPr>
        <p:spPr/>
        <p:txBody>
          <a:bodyPr/>
          <a:lstStyle/>
          <a:p>
            <a:r>
              <a:rPr lang="en-US" dirty="0" smtClean="0"/>
              <a:t>Where to Start</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41</a:t>
            </a:fld>
            <a:endParaRPr lang="en-US" dirty="0"/>
          </a:p>
        </p:txBody>
      </p:sp>
    </p:spTree>
    <p:extLst>
      <p:ext uri="{BB962C8B-B14F-4D97-AF65-F5344CB8AC3E}">
        <p14:creationId xmlns:p14="http://schemas.microsoft.com/office/powerpoint/2010/main" val="4075581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181600"/>
          </a:xfrm>
        </p:spPr>
        <p:txBody>
          <a:bodyPr>
            <a:normAutofit/>
          </a:bodyPr>
          <a:lstStyle/>
          <a:p>
            <a:r>
              <a:rPr lang="en-US" sz="2800" dirty="0" smtClean="0"/>
              <a:t>Using Process Safety an example, there are several specific things we use for leadership (and followership) development:</a:t>
            </a:r>
          </a:p>
          <a:p>
            <a:endParaRPr lang="en-US" dirty="0" smtClean="0"/>
          </a:p>
          <a:p>
            <a:pPr marL="850392" lvl="1" indent="-457200">
              <a:buFont typeface="+mj-lt"/>
              <a:buAutoNum type="arabicPeriod"/>
            </a:pPr>
            <a:r>
              <a:rPr lang="en-US" sz="2400" dirty="0" smtClean="0"/>
              <a:t>Basic Understanding of Process Safety Concepts</a:t>
            </a:r>
          </a:p>
          <a:p>
            <a:pPr marL="850392" lvl="1" indent="-457200">
              <a:buFont typeface="+mj-lt"/>
              <a:buAutoNum type="arabicPeriod"/>
            </a:pPr>
            <a:r>
              <a:rPr lang="en-US" sz="2400" dirty="0" smtClean="0"/>
              <a:t>Analysis Methodologies</a:t>
            </a:r>
            <a:endParaRPr lang="en-US" sz="2400" dirty="0"/>
          </a:p>
          <a:p>
            <a:pPr marL="850392" lvl="1" indent="-457200">
              <a:buFont typeface="+mj-lt"/>
              <a:buAutoNum type="arabicPeriod"/>
            </a:pPr>
            <a:r>
              <a:rPr lang="en-US" sz="2400" dirty="0" smtClean="0"/>
              <a:t>Hazard Recognition</a:t>
            </a:r>
          </a:p>
          <a:p>
            <a:pPr marL="850392" lvl="1" indent="-457200">
              <a:buFont typeface="+mj-lt"/>
              <a:buAutoNum type="arabicPeriod"/>
            </a:pPr>
            <a:r>
              <a:rPr lang="en-US" sz="2400" dirty="0" smtClean="0"/>
              <a:t>Hazard Appreciation (Respect)</a:t>
            </a:r>
          </a:p>
        </p:txBody>
      </p:sp>
      <p:sp>
        <p:nvSpPr>
          <p:cNvPr id="2" name="Title 1"/>
          <p:cNvSpPr>
            <a:spLocks noGrp="1"/>
          </p:cNvSpPr>
          <p:nvPr>
            <p:ph type="title"/>
          </p:nvPr>
        </p:nvSpPr>
        <p:spPr/>
        <p:txBody>
          <a:bodyPr/>
          <a:lstStyle/>
          <a:p>
            <a:r>
              <a:rPr lang="en-US" dirty="0" smtClean="0"/>
              <a:t>Where to Start</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42</a:t>
            </a:fld>
            <a:endParaRPr lang="en-US" dirty="0"/>
          </a:p>
        </p:txBody>
      </p:sp>
    </p:spTree>
    <p:extLst>
      <p:ext uri="{BB962C8B-B14F-4D97-AF65-F5344CB8AC3E}">
        <p14:creationId xmlns:p14="http://schemas.microsoft.com/office/powerpoint/2010/main" val="3847910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458200" cy="4525963"/>
          </a:xfrm>
        </p:spPr>
        <p:txBody>
          <a:bodyPr>
            <a:normAutofit/>
          </a:bodyPr>
          <a:lstStyle/>
          <a:p>
            <a:r>
              <a:rPr lang="en-US" sz="2800" dirty="0" smtClean="0"/>
              <a:t>The leader-follower relationship is one that </a:t>
            </a:r>
            <a:r>
              <a:rPr lang="en-US" sz="2800" dirty="0" smtClean="0">
                <a:solidFill>
                  <a:srgbClr val="FF0000"/>
                </a:solidFill>
              </a:rPr>
              <a:t>takes time </a:t>
            </a:r>
            <a:r>
              <a:rPr lang="en-US" sz="2800" dirty="0" smtClean="0"/>
              <a:t>to develop.</a:t>
            </a:r>
          </a:p>
          <a:p>
            <a:pPr lvl="1"/>
            <a:r>
              <a:rPr lang="en-US" dirty="0" smtClean="0"/>
              <a:t>Do not expect results overnight</a:t>
            </a:r>
          </a:p>
          <a:p>
            <a:pPr lvl="1"/>
            <a:r>
              <a:rPr lang="en-US" dirty="0" smtClean="0"/>
              <a:t>Beware of the “revolving door” in gaining experience</a:t>
            </a:r>
          </a:p>
          <a:p>
            <a:pPr lvl="2"/>
            <a:r>
              <a:rPr lang="en-US" dirty="0" smtClean="0"/>
              <a:t>Twenty people with one year’s experience is NOT the same as one person with twenty years’ experience</a:t>
            </a:r>
          </a:p>
          <a:p>
            <a:pPr lvl="1"/>
            <a:endParaRPr lang="en-US" sz="2800" dirty="0"/>
          </a:p>
          <a:p>
            <a:r>
              <a:rPr lang="en-US" sz="2800" dirty="0" smtClean="0">
                <a:solidFill>
                  <a:srgbClr val="FF0000"/>
                </a:solidFill>
              </a:rPr>
              <a:t>Trust</a:t>
            </a:r>
            <a:r>
              <a:rPr lang="en-US" sz="2800" dirty="0" smtClean="0"/>
              <a:t> is a key factor, and trust comes only with time and experience.</a:t>
            </a:r>
          </a:p>
        </p:txBody>
      </p:sp>
      <p:sp>
        <p:nvSpPr>
          <p:cNvPr id="2" name="Title 1"/>
          <p:cNvSpPr>
            <a:spLocks noGrp="1"/>
          </p:cNvSpPr>
          <p:nvPr>
            <p:ph type="title"/>
          </p:nvPr>
        </p:nvSpPr>
        <p:spPr/>
        <p:txBody>
          <a:bodyPr/>
          <a:lstStyle/>
          <a:p>
            <a:r>
              <a:rPr lang="en-US" dirty="0" smtClean="0"/>
              <a:t>Other Things to Take Note Of</a:t>
            </a:r>
            <a:endParaRPr lang="en-US" dirty="0"/>
          </a:p>
        </p:txBody>
      </p:sp>
      <p:sp>
        <p:nvSpPr>
          <p:cNvPr id="4" name="Slide Number Placeholder 3"/>
          <p:cNvSpPr>
            <a:spLocks noGrp="1"/>
          </p:cNvSpPr>
          <p:nvPr>
            <p:ph type="sldNum" sz="quarter" idx="12"/>
          </p:nvPr>
        </p:nvSpPr>
        <p:spPr/>
        <p:txBody>
          <a:bodyPr/>
          <a:lstStyle/>
          <a:p>
            <a:fld id="{1806F278-EA50-4389-BD12-1E70EA7B2A56}" type="slidenum">
              <a:rPr lang="en-US" smtClean="0"/>
              <a:t>43</a:t>
            </a:fld>
            <a:endParaRPr lang="en-US" dirty="0"/>
          </a:p>
        </p:txBody>
      </p:sp>
    </p:spTree>
    <p:extLst>
      <p:ext uri="{BB962C8B-B14F-4D97-AF65-F5344CB8AC3E}">
        <p14:creationId xmlns:p14="http://schemas.microsoft.com/office/powerpoint/2010/main" val="2406968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smtClean="0"/>
              <a:t>The Best Example I Know of Excellent Leadership </a:t>
            </a:r>
            <a:r>
              <a:rPr lang="en-US" sz="3600" i="1" dirty="0" smtClean="0"/>
              <a:t>and</a:t>
            </a:r>
            <a:r>
              <a:rPr lang="en-US" sz="3600" dirty="0" smtClean="0"/>
              <a:t> Followership</a:t>
            </a:r>
            <a:endParaRPr lang="en-US" sz="3600" dirty="0"/>
          </a:p>
        </p:txBody>
      </p:sp>
      <p:sp>
        <p:nvSpPr>
          <p:cNvPr id="3" name="Subtitle 2"/>
          <p:cNvSpPr>
            <a:spLocks noGrp="1"/>
          </p:cNvSpPr>
          <p:nvPr>
            <p:ph type="subTitle" idx="1"/>
          </p:nvPr>
        </p:nvSpPr>
        <p:spPr/>
        <p:txBody>
          <a:bodyPr/>
          <a:lstStyle/>
          <a:p>
            <a:pPr algn="ctr"/>
            <a:r>
              <a:rPr lang="en-US" dirty="0" smtClean="0"/>
              <a:t>USAir Flight 1549</a:t>
            </a:r>
          </a:p>
          <a:p>
            <a:pPr algn="ctr"/>
            <a:r>
              <a:rPr lang="en-US" dirty="0" smtClean="0"/>
              <a:t>January 15, 2009</a:t>
            </a:r>
            <a:endParaRPr lang="en-US" dirty="0"/>
          </a:p>
        </p:txBody>
      </p:sp>
    </p:spTree>
    <p:extLst>
      <p:ext uri="{BB962C8B-B14F-4D97-AF65-F5344CB8AC3E}">
        <p14:creationId xmlns:p14="http://schemas.microsoft.com/office/powerpoint/2010/main" val="22650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06F278-EA50-4389-BD12-1E70EA7B2A56}" type="slidenum">
              <a:rPr lang="en-US" smtClean="0"/>
              <a:t>45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 y="0"/>
            <a:ext cx="91325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882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06F278-EA50-4389-BD12-1E70EA7B2A56}" type="slidenum">
              <a:rPr lang="en-US" smtClean="0"/>
              <a:t>46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838200"/>
            <a:ext cx="925285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162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06F278-EA50-4389-BD12-1E70EA7B2A56}" type="slidenum">
              <a:rPr lang="en-US" smtClean="0"/>
              <a:t>47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067800" cy="604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916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407944"/>
            <a:ext cx="631032" cy="365125"/>
          </a:xfrm>
        </p:spPr>
        <p:txBody>
          <a:bodyPr/>
          <a:lstStyle/>
          <a:p>
            <a:fld id="{1806F278-EA50-4389-BD12-1E70EA7B2A56}" type="slidenum">
              <a:rPr lang="en-US" smtClean="0"/>
              <a:t>48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138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572000" cy="4919472"/>
          </a:xfrm>
        </p:spPr>
        <p:txBody>
          <a:bodyPr>
            <a:normAutofit lnSpcReduction="10000"/>
          </a:bodyPr>
          <a:lstStyle/>
          <a:p>
            <a:pPr>
              <a:buNone/>
            </a:pPr>
            <a:r>
              <a:rPr lang="en-US" sz="2400" dirty="0" smtClean="0"/>
              <a:t>“One way of looking at this might be that for 42 years, I've been making small, regular deposits in this bank of experience, education and training. </a:t>
            </a:r>
          </a:p>
          <a:p>
            <a:pPr>
              <a:buNone/>
            </a:pPr>
            <a:endParaRPr lang="en-US" sz="2400" dirty="0" smtClean="0"/>
          </a:p>
          <a:p>
            <a:pPr>
              <a:buNone/>
            </a:pPr>
            <a:r>
              <a:rPr lang="en-US" sz="2400" dirty="0" smtClean="0"/>
              <a:t>And on January 15, 2009 the balance was sufficient so that I could make a very large withdrawal." </a:t>
            </a:r>
            <a:br>
              <a:rPr lang="en-US" sz="2400" dirty="0" smtClean="0"/>
            </a:br>
            <a:endParaRPr lang="en-US" sz="2400" dirty="0" smtClean="0"/>
          </a:p>
          <a:p>
            <a:pPr algn="r">
              <a:buNone/>
            </a:pPr>
            <a:r>
              <a:rPr lang="en-US" sz="2400" dirty="0" smtClean="0"/>
              <a:t> Chesley Sullenberger</a:t>
            </a:r>
          </a:p>
          <a:p>
            <a:pPr algn="r">
              <a:buNone/>
            </a:pPr>
            <a:r>
              <a:rPr lang="en-US" sz="1800" dirty="0" smtClean="0"/>
              <a:t>(Purdue Boilermaker!)</a:t>
            </a:r>
            <a:endParaRPr lang="en-US" sz="1800" dirty="0"/>
          </a:p>
        </p:txBody>
      </p:sp>
      <p:sp>
        <p:nvSpPr>
          <p:cNvPr id="4" name="Slide Number Placeholder 3"/>
          <p:cNvSpPr>
            <a:spLocks noGrp="1"/>
          </p:cNvSpPr>
          <p:nvPr>
            <p:ph type="sldNum" sz="quarter" idx="12"/>
          </p:nvPr>
        </p:nvSpPr>
        <p:spPr/>
        <p:txBody>
          <a:bodyPr/>
          <a:lstStyle/>
          <a:p>
            <a:fld id="{1806F278-EA50-4389-BD12-1E70EA7B2A56}" type="slidenum">
              <a:rPr lang="en-US" smtClean="0"/>
              <a:t>49</a:t>
            </a:fld>
            <a:endParaRPr lang="en-US" dirty="0"/>
          </a:p>
        </p:txBody>
      </p:sp>
      <p:sp>
        <p:nvSpPr>
          <p:cNvPr id="2" name="Title 1"/>
          <p:cNvSpPr>
            <a:spLocks noGrp="1"/>
          </p:cNvSpPr>
          <p:nvPr>
            <p:ph type="title"/>
          </p:nvPr>
        </p:nvSpPr>
        <p:spPr/>
        <p:txBody>
          <a:bodyPr>
            <a:normAutofit fontScale="90000"/>
          </a:bodyPr>
          <a:lstStyle/>
          <a:p>
            <a:pPr algn="ctr"/>
            <a:r>
              <a:rPr lang="en-US" dirty="0" smtClean="0"/>
              <a:t>Captain Sullenberger’s View of Leadership—and Followership</a:t>
            </a:r>
            <a:endParaRPr lang="en-US" dirty="0"/>
          </a:p>
        </p:txBody>
      </p:sp>
      <p:pic>
        <p:nvPicPr>
          <p:cNvPr id="2050" name="Picture 2" descr="Plane Crash in the Hudson River&#10;&#10;A Charlotte-bound US Airways flight makes a water landing off the shores of Manhattan">
            <a:hlinkClick r:id="rId2"/>
          </p:cNvPr>
          <p:cNvPicPr>
            <a:picLocks noChangeAspect="1" noChangeArrowheads="1"/>
          </p:cNvPicPr>
          <p:nvPr/>
        </p:nvPicPr>
        <p:blipFill>
          <a:blip r:embed="rId3" cstate="print"/>
          <a:srcRect/>
          <a:stretch>
            <a:fillRect/>
          </a:stretch>
        </p:blipFill>
        <p:spPr bwMode="auto">
          <a:xfrm>
            <a:off x="5110494" y="4191000"/>
            <a:ext cx="4033506" cy="2667000"/>
          </a:xfrm>
          <a:prstGeom prst="rect">
            <a:avLst/>
          </a:prstGeom>
          <a:noFill/>
        </p:spPr>
      </p:pic>
      <p:pic>
        <p:nvPicPr>
          <p:cNvPr id="2052" name="Picture 4" descr="Capt. Chesley &quot;Sully&quot; Sullenberger">
            <a:hlinkClick r:id="rId4" tooltip="Capt. Chesley &quot;Sully&quot; Sullenberger sounds"/>
          </p:cNvPr>
          <p:cNvPicPr>
            <a:picLocks noChangeAspect="1" noChangeArrowheads="1"/>
          </p:cNvPicPr>
          <p:nvPr/>
        </p:nvPicPr>
        <p:blipFill>
          <a:blip r:embed="rId5" cstate="print"/>
          <a:srcRect/>
          <a:stretch>
            <a:fillRect/>
          </a:stretch>
        </p:blipFill>
        <p:spPr bwMode="auto">
          <a:xfrm>
            <a:off x="6477000" y="1600200"/>
            <a:ext cx="1676400" cy="2346962"/>
          </a:xfrm>
          <a:prstGeom prst="rect">
            <a:avLst/>
          </a:prstGeom>
          <a:noFill/>
        </p:spPr>
      </p:pic>
    </p:spTree>
    <p:extLst>
      <p:ext uri="{BB962C8B-B14F-4D97-AF65-F5344CB8AC3E}">
        <p14:creationId xmlns:p14="http://schemas.microsoft.com/office/powerpoint/2010/main" val="30167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B2852EAA-2248-40CC-86A5-5623CFAC327C}" type="slidenum">
              <a:rPr lang="en-US" smtClean="0"/>
              <a:pPr/>
              <a:t>5</a:t>
            </a:fld>
            <a:endParaRPr lang="en-US" dirty="0"/>
          </a:p>
        </p:txBody>
      </p:sp>
      <p:sp>
        <p:nvSpPr>
          <p:cNvPr id="2" name="Title 1"/>
          <p:cNvSpPr>
            <a:spLocks noGrp="1"/>
          </p:cNvSpPr>
          <p:nvPr>
            <p:ph type="title"/>
          </p:nvPr>
        </p:nvSpPr>
        <p:spPr/>
        <p:txBody>
          <a:bodyPr/>
          <a:lstStyle/>
          <a:p>
            <a:pPr algn="ctr"/>
            <a:r>
              <a:rPr lang="en-US" dirty="0" smtClean="0"/>
              <a:t>Leadership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34756"/>
            <a:ext cx="6534461" cy="4380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973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06F278-EA50-4389-BD12-1E70EA7B2A56}" type="slidenum">
              <a:rPr lang="en-US" smtClean="0"/>
              <a:t>50</a:t>
            </a:fld>
            <a:endParaRPr lang="en-US" dirty="0"/>
          </a:p>
        </p:txBody>
      </p:sp>
      <p:pic>
        <p:nvPicPr>
          <p:cNvPr id="1026" name="Picture 2" descr="cid:1.3417220109@web56204.mail.re3.yaho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747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06F278-EA50-4389-BD12-1E70EA7B2A56}" type="slidenum">
              <a:rPr lang="en-US" smtClean="0"/>
              <a:t>51</a:t>
            </a:fld>
            <a:endParaRPr lang="en-US" dirty="0"/>
          </a:p>
        </p:txBody>
      </p:sp>
      <p:pic>
        <p:nvPicPr>
          <p:cNvPr id="1026" name="Picture 2" descr="cid:2.3417220110@web56204.mail.re3.yaho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744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06F278-EA50-4389-BD12-1E70EA7B2A56}" type="slidenum">
              <a:rPr lang="en-US" smtClean="0"/>
              <a:t>52</a:t>
            </a:fld>
            <a:endParaRPr lang="en-US" dirty="0"/>
          </a:p>
        </p:txBody>
      </p:sp>
      <p:pic>
        <p:nvPicPr>
          <p:cNvPr id="2050" name="Picture 2" descr="cid:3.3417220110@web56204.mail.re3.yaho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3393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06F278-EA50-4389-BD12-1E70EA7B2A56}" type="slidenum">
              <a:rPr lang="en-US" smtClean="0"/>
              <a:t>53</a:t>
            </a:fld>
            <a:endParaRPr lang="en-US" dirty="0"/>
          </a:p>
        </p:txBody>
      </p:sp>
      <p:pic>
        <p:nvPicPr>
          <p:cNvPr id="3074" name="Picture 2" descr="cid:7.3417220110@web56204.mail.re3.yaho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66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323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06F278-EA50-4389-BD12-1E70EA7B2A56}" type="slidenum">
              <a:rPr lang="en-US" smtClean="0"/>
              <a:t>54</a:t>
            </a:fld>
            <a:endParaRPr lang="en-US" dirty="0"/>
          </a:p>
        </p:txBody>
      </p:sp>
      <p:pic>
        <p:nvPicPr>
          <p:cNvPr id="4098" name="Picture 2" descr="cid:9.3417220110@web56204.mail.re3.yaho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687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3" descr="C:\Users\Roger\Desktop\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9" y="-21601"/>
            <a:ext cx="9193559" cy="689516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2"/>
          <p:cNvSpPr txBox="1">
            <a:spLocks noChangeArrowheads="1"/>
          </p:cNvSpPr>
          <p:nvPr/>
        </p:nvSpPr>
        <p:spPr bwMode="auto">
          <a:xfrm>
            <a:off x="2034899" y="-152400"/>
            <a:ext cx="6129553" cy="1454150"/>
          </a:xfrm>
          <a:prstGeom prst="rect">
            <a:avLst/>
          </a:prstGeom>
          <a:noFill/>
          <a:ln w="9525">
            <a:noFill/>
            <a:miter lim="800000"/>
            <a:headEnd/>
            <a:tailEnd/>
          </a:ln>
        </p:spPr>
        <p:txBody>
          <a:bodyPr anchor="ctr"/>
          <a:lstStyle/>
          <a:p>
            <a:pPr algn="ctr">
              <a:defRPr/>
            </a:pPr>
            <a:r>
              <a:rPr lang="en-US" sz="3200" kern="0" dirty="0" smtClean="0">
                <a:solidFill>
                  <a:prstClr val="black"/>
                </a:solidFill>
                <a:cs typeface="ＭＳ Ｐゴシック" charset="-128"/>
              </a:rPr>
              <a:t>Risk Based Process Safety</a:t>
            </a:r>
            <a:endParaRPr lang="en-US" sz="3200" kern="0" dirty="0">
              <a:solidFill>
                <a:prstClr val="black"/>
              </a:solidFill>
              <a:cs typeface="ＭＳ Ｐゴシック" charset="-128"/>
            </a:endParaRPr>
          </a:p>
        </p:txBody>
      </p:sp>
      <p:pic>
        <p:nvPicPr>
          <p:cNvPr id="76" name="Picture 2" descr="C:\Users\Roger\Desktop\CCPS\References\Pictur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32" y="214787"/>
            <a:ext cx="1724393" cy="757820"/>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p:cNvSpPr/>
          <p:nvPr/>
        </p:nvSpPr>
        <p:spPr>
          <a:xfrm>
            <a:off x="6495537" y="6589042"/>
            <a:ext cx="2803786" cy="200055"/>
          </a:xfrm>
          <a:prstGeom prst="rect">
            <a:avLst/>
          </a:prstGeom>
        </p:spPr>
        <p:txBody>
          <a:bodyPr wrap="square">
            <a:spAutoFit/>
          </a:bodyPr>
          <a:lstStyle/>
          <a:p>
            <a:pPr algn="ctr"/>
            <a:r>
              <a:rPr lang="en-US" sz="700" dirty="0">
                <a:solidFill>
                  <a:prstClr val="black"/>
                </a:solidFill>
              </a:rPr>
              <a:t>Thanks to David Guss, Nexen Inc.</a:t>
            </a:r>
          </a:p>
        </p:txBody>
      </p:sp>
      <p:sp>
        <p:nvSpPr>
          <p:cNvPr id="89" name="Footer Placeholder 4"/>
          <p:cNvSpPr txBox="1">
            <a:spLocks noGrp="1"/>
          </p:cNvSpPr>
          <p:nvPr/>
        </p:nvSpPr>
        <p:spPr bwMode="auto">
          <a:xfrm>
            <a:off x="1295400" y="6651625"/>
            <a:ext cx="6553200" cy="206375"/>
          </a:xfrm>
          <a:prstGeom prst="rect">
            <a:avLst/>
          </a:prstGeom>
          <a:noFill/>
          <a:ln w="9525">
            <a:noFill/>
            <a:miter lim="800000"/>
            <a:headEnd/>
            <a:tailEnd/>
          </a:ln>
        </p:spPr>
        <p:txBody>
          <a:bodyPr anchor="ctr"/>
          <a:lstStyle/>
          <a:p>
            <a:pPr algn="ctr" fontAlgn="base">
              <a:spcBef>
                <a:spcPct val="0"/>
              </a:spcBef>
              <a:spcAft>
                <a:spcPct val="0"/>
              </a:spcAft>
            </a:pPr>
            <a:r>
              <a:rPr lang="en-US" sz="900" dirty="0">
                <a:solidFill>
                  <a:srgbClr val="000000"/>
                </a:solidFill>
                <a:ea typeface="ＭＳ Ｐゴシック" pitchFamily="34" charset="-128"/>
              </a:rPr>
              <a:t>Copyright © </a:t>
            </a:r>
            <a:r>
              <a:rPr lang="en-US" sz="900" dirty="0" smtClean="0">
                <a:solidFill>
                  <a:srgbClr val="000000"/>
                </a:solidFill>
                <a:ea typeface="ＭＳ Ｐゴシック" pitchFamily="34" charset="-128"/>
              </a:rPr>
              <a:t>2007 </a:t>
            </a:r>
            <a:r>
              <a:rPr lang="en-US" sz="900" dirty="0">
                <a:solidFill>
                  <a:srgbClr val="000000"/>
                </a:solidFill>
                <a:ea typeface="ＭＳ Ｐゴシック" pitchFamily="34" charset="-128"/>
              </a:rPr>
              <a:t>Center for Chemical Process Safety of the American Institute of Chemical Engineers</a:t>
            </a:r>
          </a:p>
        </p:txBody>
      </p:sp>
      <p:grpSp>
        <p:nvGrpSpPr>
          <p:cNvPr id="132" name="Group 131"/>
          <p:cNvGrpSpPr>
            <a:grpSpLocks/>
          </p:cNvGrpSpPr>
          <p:nvPr/>
        </p:nvGrpSpPr>
        <p:grpSpPr bwMode="auto">
          <a:xfrm>
            <a:off x="468313" y="1009650"/>
            <a:ext cx="8228012" cy="5568950"/>
            <a:chOff x="468250" y="1009485"/>
            <a:chExt cx="8228074" cy="5568726"/>
          </a:xfrm>
        </p:grpSpPr>
        <p:sp>
          <p:nvSpPr>
            <p:cNvPr id="133" name="Isosceles Triangle 132"/>
            <p:cNvSpPr/>
            <p:nvPr/>
          </p:nvSpPr>
          <p:spPr>
            <a:xfrm>
              <a:off x="471425" y="1009485"/>
              <a:ext cx="8215374" cy="1266774"/>
            </a:xfrm>
            <a:prstGeom prst="triangle">
              <a:avLst/>
            </a:prstGeom>
            <a:solidFill>
              <a:srgbClr val="FF00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cs typeface="Arial" pitchFamily="34" charset="0"/>
                </a:rPr>
                <a:t>PROCESS SAFETY MANAGEMENT SYSTEM</a:t>
              </a:r>
            </a:p>
          </p:txBody>
        </p:sp>
        <p:sp>
          <p:nvSpPr>
            <p:cNvPr id="134" name="Rectangle 133"/>
            <p:cNvSpPr/>
            <p:nvPr/>
          </p:nvSpPr>
          <p:spPr>
            <a:xfrm>
              <a:off x="468250" y="5765444"/>
              <a:ext cx="2038365" cy="812767"/>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dirty="0">
                  <a:solidFill>
                    <a:prstClr val="black"/>
                  </a:solidFill>
                  <a:cs typeface="Arial" pitchFamily="34" charset="0"/>
                </a:rPr>
                <a:t>COMMIT TO PROCESS SAFETY</a:t>
              </a:r>
            </a:p>
          </p:txBody>
        </p:sp>
        <p:sp>
          <p:nvSpPr>
            <p:cNvPr id="144" name="Rectangle 143"/>
            <p:cNvSpPr/>
            <p:nvPr/>
          </p:nvSpPr>
          <p:spPr>
            <a:xfrm>
              <a:off x="1736323"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Workforce Involvement</a:t>
              </a:r>
            </a:p>
          </p:txBody>
        </p:sp>
        <p:sp>
          <p:nvSpPr>
            <p:cNvPr id="145" name="Rectangle 144"/>
            <p:cNvSpPr/>
            <p:nvPr/>
          </p:nvSpPr>
          <p:spPr>
            <a:xfrm>
              <a:off x="1668409"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46" name="Rectangle 145"/>
            <p:cNvSpPr/>
            <p:nvPr/>
          </p:nvSpPr>
          <p:spPr>
            <a:xfrm>
              <a:off x="1668409"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49" name="Rectangle 148"/>
            <p:cNvSpPr/>
            <p:nvPr/>
          </p:nvSpPr>
          <p:spPr>
            <a:xfrm>
              <a:off x="2096985"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Stakeholder Outreach</a:t>
              </a:r>
            </a:p>
          </p:txBody>
        </p:sp>
        <p:sp>
          <p:nvSpPr>
            <p:cNvPr id="150" name="Rectangle 149"/>
            <p:cNvSpPr/>
            <p:nvPr/>
          </p:nvSpPr>
          <p:spPr>
            <a:xfrm>
              <a:off x="2028774"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2" name="Rectangle 151"/>
            <p:cNvSpPr/>
            <p:nvPr/>
          </p:nvSpPr>
          <p:spPr>
            <a:xfrm>
              <a:off x="2028774"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3" name="Rectangle 152"/>
            <p:cNvSpPr/>
            <p:nvPr/>
          </p:nvSpPr>
          <p:spPr>
            <a:xfrm>
              <a:off x="1369309"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Process Safety Competency</a:t>
              </a:r>
            </a:p>
          </p:txBody>
        </p:sp>
        <p:sp>
          <p:nvSpPr>
            <p:cNvPr id="154" name="Rectangle 153"/>
            <p:cNvSpPr/>
            <p:nvPr/>
          </p:nvSpPr>
          <p:spPr>
            <a:xfrm>
              <a:off x="1301693"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5" name="Rectangle 154"/>
            <p:cNvSpPr/>
            <p:nvPr/>
          </p:nvSpPr>
          <p:spPr>
            <a:xfrm>
              <a:off x="1301693"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6" name="Rectangle 155"/>
            <p:cNvSpPr/>
            <p:nvPr/>
          </p:nvSpPr>
          <p:spPr>
            <a:xfrm>
              <a:off x="1002295"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Compliance with Standards</a:t>
              </a:r>
            </a:p>
          </p:txBody>
        </p:sp>
        <p:sp>
          <p:nvSpPr>
            <p:cNvPr id="157" name="Rectangle 156"/>
            <p:cNvSpPr/>
            <p:nvPr/>
          </p:nvSpPr>
          <p:spPr>
            <a:xfrm>
              <a:off x="933391"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8" name="Rectangle 157"/>
            <p:cNvSpPr/>
            <p:nvPr/>
          </p:nvSpPr>
          <p:spPr>
            <a:xfrm>
              <a:off x="933391"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59" name="Rectangle 158"/>
            <p:cNvSpPr/>
            <p:nvPr/>
          </p:nvSpPr>
          <p:spPr>
            <a:xfrm>
              <a:off x="635281" y="2442255"/>
              <a:ext cx="230430" cy="3149210"/>
            </a:xfrm>
            <a:prstGeom prst="rect">
              <a:avLst/>
            </a:prstGeom>
            <a:solidFill>
              <a:srgbClr val="FFFF00"/>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Process Safety Culture</a:t>
              </a:r>
            </a:p>
          </p:txBody>
        </p:sp>
        <p:sp>
          <p:nvSpPr>
            <p:cNvPr id="160" name="Rectangle 159"/>
            <p:cNvSpPr/>
            <p:nvPr/>
          </p:nvSpPr>
          <p:spPr>
            <a:xfrm>
              <a:off x="566676"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61" name="Rectangle 160"/>
            <p:cNvSpPr/>
            <p:nvPr/>
          </p:nvSpPr>
          <p:spPr>
            <a:xfrm>
              <a:off x="566676"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grpSp>
          <p:nvGrpSpPr>
            <p:cNvPr id="162" name="Group 144"/>
            <p:cNvGrpSpPr>
              <a:grpSpLocks/>
            </p:cNvGrpSpPr>
            <p:nvPr/>
          </p:nvGrpSpPr>
          <p:grpSpPr bwMode="auto">
            <a:xfrm>
              <a:off x="3028633" y="2276850"/>
              <a:ext cx="366722" cy="3488828"/>
              <a:chOff x="2962974" y="2276850"/>
              <a:chExt cx="366722" cy="3488828"/>
            </a:xfrm>
          </p:grpSpPr>
          <p:sp>
            <p:nvSpPr>
              <p:cNvPr id="209" name="Rectangle 208"/>
              <p:cNvSpPr/>
              <p:nvPr/>
            </p:nvSpPr>
            <p:spPr>
              <a:xfrm>
                <a:off x="3031120" y="2442255"/>
                <a:ext cx="230430" cy="3149210"/>
              </a:xfrm>
              <a:prstGeom prst="rect">
                <a:avLst/>
              </a:prstGeom>
              <a:solidFill>
                <a:schemeClr val="accent6"/>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Hazard Identification and Risk Analysis</a:t>
                </a:r>
              </a:p>
            </p:txBody>
          </p:sp>
          <p:sp>
            <p:nvSpPr>
              <p:cNvPr id="210" name="Rectangle 209"/>
              <p:cNvSpPr/>
              <p:nvPr/>
            </p:nvSpPr>
            <p:spPr>
              <a:xfrm>
                <a:off x="2963247"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11" name="Rectangle 210"/>
              <p:cNvSpPr/>
              <p:nvPr/>
            </p:nvSpPr>
            <p:spPr>
              <a:xfrm>
                <a:off x="2963247"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grpSp>
        <p:grpSp>
          <p:nvGrpSpPr>
            <p:cNvPr id="163" name="Group 143"/>
            <p:cNvGrpSpPr>
              <a:grpSpLocks/>
            </p:cNvGrpSpPr>
            <p:nvPr/>
          </p:nvGrpSpPr>
          <p:grpSpPr bwMode="auto">
            <a:xfrm>
              <a:off x="2661619" y="2276850"/>
              <a:ext cx="366722" cy="3488828"/>
              <a:chOff x="2595960" y="2276850"/>
              <a:chExt cx="366722" cy="3488828"/>
            </a:xfrm>
          </p:grpSpPr>
          <p:sp>
            <p:nvSpPr>
              <p:cNvPr id="206" name="Rectangle 205"/>
              <p:cNvSpPr/>
              <p:nvPr/>
            </p:nvSpPr>
            <p:spPr>
              <a:xfrm>
                <a:off x="2664106" y="2442255"/>
                <a:ext cx="230430" cy="3149210"/>
              </a:xfrm>
              <a:prstGeom prst="rect">
                <a:avLst/>
              </a:prstGeom>
              <a:solidFill>
                <a:schemeClr val="accent6"/>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Process Knowledge Management</a:t>
                </a:r>
              </a:p>
            </p:txBody>
          </p:sp>
          <p:sp>
            <p:nvSpPr>
              <p:cNvPr id="207" name="Rectangle 206"/>
              <p:cNvSpPr/>
              <p:nvPr/>
            </p:nvSpPr>
            <p:spPr>
              <a:xfrm>
                <a:off x="2596533"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8" name="Rectangle 207"/>
              <p:cNvSpPr/>
              <p:nvPr/>
            </p:nvSpPr>
            <p:spPr>
              <a:xfrm>
                <a:off x="2596533"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grpSp>
        <p:sp>
          <p:nvSpPr>
            <p:cNvPr id="164" name="Rectangle 163"/>
            <p:cNvSpPr/>
            <p:nvPr/>
          </p:nvSpPr>
          <p:spPr>
            <a:xfrm>
              <a:off x="2506615" y="5765444"/>
              <a:ext cx="1049345" cy="812767"/>
            </a:xfrm>
            <a:prstGeom prst="rect">
              <a:avLst/>
            </a:prstGeom>
            <a:solidFill>
              <a:schemeClr val="accent6"/>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100" b="1" dirty="0">
                  <a:solidFill>
                    <a:prstClr val="black"/>
                  </a:solidFill>
                  <a:cs typeface="Arial" pitchFamily="34" charset="0"/>
                </a:rPr>
                <a:t>UNDERSTAND</a:t>
              </a:r>
            </a:p>
            <a:p>
              <a:pPr algn="ctr" fontAlgn="base">
                <a:spcBef>
                  <a:spcPct val="0"/>
                </a:spcBef>
                <a:spcAft>
                  <a:spcPct val="0"/>
                </a:spcAft>
                <a:defRPr/>
              </a:pPr>
              <a:r>
                <a:rPr lang="en-US" sz="1100" b="1" dirty="0">
                  <a:solidFill>
                    <a:prstClr val="black"/>
                  </a:solidFill>
                  <a:cs typeface="Arial" pitchFamily="34" charset="0"/>
                </a:rPr>
                <a:t>HAZARDS</a:t>
              </a:r>
            </a:p>
            <a:p>
              <a:pPr algn="ctr" fontAlgn="base">
                <a:spcBef>
                  <a:spcPct val="0"/>
                </a:spcBef>
                <a:spcAft>
                  <a:spcPct val="0"/>
                </a:spcAft>
                <a:defRPr/>
              </a:pPr>
              <a:r>
                <a:rPr lang="en-US" sz="1100" b="1" dirty="0">
                  <a:solidFill>
                    <a:prstClr val="black"/>
                  </a:solidFill>
                  <a:cs typeface="Arial" pitchFamily="34" charset="0"/>
                </a:rPr>
                <a:t>AND RISK</a:t>
              </a:r>
            </a:p>
          </p:txBody>
        </p:sp>
        <p:sp>
          <p:nvSpPr>
            <p:cNvPr id="165" name="Rectangle 164"/>
            <p:cNvSpPr/>
            <p:nvPr/>
          </p:nvSpPr>
          <p:spPr>
            <a:xfrm>
              <a:off x="4079473"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Safe Work Practices</a:t>
              </a:r>
            </a:p>
          </p:txBody>
        </p:sp>
        <p:sp>
          <p:nvSpPr>
            <p:cNvPr id="166" name="Rectangle 165"/>
            <p:cNvSpPr/>
            <p:nvPr/>
          </p:nvSpPr>
          <p:spPr>
            <a:xfrm>
              <a:off x="4011577"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67" name="Rectangle 166"/>
            <p:cNvSpPr/>
            <p:nvPr/>
          </p:nvSpPr>
          <p:spPr>
            <a:xfrm>
              <a:off x="4011577"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68" name="Rectangle 167"/>
            <p:cNvSpPr/>
            <p:nvPr/>
          </p:nvSpPr>
          <p:spPr>
            <a:xfrm>
              <a:off x="4440135"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Asset Integrity and Reliability</a:t>
              </a:r>
            </a:p>
          </p:txBody>
        </p:sp>
        <p:sp>
          <p:nvSpPr>
            <p:cNvPr id="169" name="Rectangle 168"/>
            <p:cNvSpPr/>
            <p:nvPr/>
          </p:nvSpPr>
          <p:spPr>
            <a:xfrm>
              <a:off x="4371941"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0" name="Rectangle 169"/>
            <p:cNvSpPr/>
            <p:nvPr/>
          </p:nvSpPr>
          <p:spPr>
            <a:xfrm>
              <a:off x="4371941"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1" name="Rectangle 170"/>
            <p:cNvSpPr/>
            <p:nvPr/>
          </p:nvSpPr>
          <p:spPr>
            <a:xfrm>
              <a:off x="3712459"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Operating Procedures</a:t>
              </a:r>
            </a:p>
          </p:txBody>
        </p:sp>
        <p:sp>
          <p:nvSpPr>
            <p:cNvPr id="172" name="Rectangle 171"/>
            <p:cNvSpPr/>
            <p:nvPr/>
          </p:nvSpPr>
          <p:spPr>
            <a:xfrm>
              <a:off x="3644861"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3" name="Rectangle 172"/>
            <p:cNvSpPr/>
            <p:nvPr/>
          </p:nvSpPr>
          <p:spPr>
            <a:xfrm>
              <a:off x="3644861"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4" name="Rectangle 173"/>
            <p:cNvSpPr/>
            <p:nvPr/>
          </p:nvSpPr>
          <p:spPr>
            <a:xfrm>
              <a:off x="5898095"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Operational Readiness</a:t>
              </a:r>
            </a:p>
          </p:txBody>
        </p:sp>
        <p:sp>
          <p:nvSpPr>
            <p:cNvPr id="175" name="Rectangle 174"/>
            <p:cNvSpPr/>
            <p:nvPr/>
          </p:nvSpPr>
          <p:spPr>
            <a:xfrm>
              <a:off x="5829277"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6" name="Rectangle 175"/>
            <p:cNvSpPr/>
            <p:nvPr/>
          </p:nvSpPr>
          <p:spPr>
            <a:xfrm>
              <a:off x="5829277"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7" name="Rectangle 176"/>
            <p:cNvSpPr/>
            <p:nvPr/>
          </p:nvSpPr>
          <p:spPr>
            <a:xfrm>
              <a:off x="6265107"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Conduct of Operations</a:t>
              </a:r>
            </a:p>
          </p:txBody>
        </p:sp>
        <p:sp>
          <p:nvSpPr>
            <p:cNvPr id="178" name="Rectangle 177"/>
            <p:cNvSpPr/>
            <p:nvPr/>
          </p:nvSpPr>
          <p:spPr>
            <a:xfrm>
              <a:off x="6197580"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79" name="Rectangle 178"/>
            <p:cNvSpPr/>
            <p:nvPr/>
          </p:nvSpPr>
          <p:spPr>
            <a:xfrm>
              <a:off x="6197580"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0" name="Rectangle 179"/>
            <p:cNvSpPr/>
            <p:nvPr/>
          </p:nvSpPr>
          <p:spPr>
            <a:xfrm>
              <a:off x="5531081"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Management of Change</a:t>
              </a:r>
            </a:p>
          </p:txBody>
        </p:sp>
        <p:sp>
          <p:nvSpPr>
            <p:cNvPr id="181" name="Rectangle 180"/>
            <p:cNvSpPr/>
            <p:nvPr/>
          </p:nvSpPr>
          <p:spPr>
            <a:xfrm>
              <a:off x="5462563"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2" name="Rectangle 181"/>
            <p:cNvSpPr/>
            <p:nvPr/>
          </p:nvSpPr>
          <p:spPr>
            <a:xfrm>
              <a:off x="5462563"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3" name="Rectangle 182"/>
            <p:cNvSpPr/>
            <p:nvPr/>
          </p:nvSpPr>
          <p:spPr>
            <a:xfrm>
              <a:off x="5164067"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Training and Performance Assurance</a:t>
              </a:r>
            </a:p>
          </p:txBody>
        </p:sp>
        <p:sp>
          <p:nvSpPr>
            <p:cNvPr id="184" name="Rectangle 183"/>
            <p:cNvSpPr/>
            <p:nvPr/>
          </p:nvSpPr>
          <p:spPr>
            <a:xfrm>
              <a:off x="5095847"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5" name="Rectangle 184"/>
            <p:cNvSpPr/>
            <p:nvPr/>
          </p:nvSpPr>
          <p:spPr>
            <a:xfrm>
              <a:off x="5095847"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6" name="Rectangle 185"/>
            <p:cNvSpPr/>
            <p:nvPr/>
          </p:nvSpPr>
          <p:spPr>
            <a:xfrm>
              <a:off x="4803403"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Contractor Management</a:t>
              </a:r>
            </a:p>
          </p:txBody>
        </p:sp>
        <p:sp>
          <p:nvSpPr>
            <p:cNvPr id="187" name="Rectangle 186"/>
            <p:cNvSpPr/>
            <p:nvPr/>
          </p:nvSpPr>
          <p:spPr>
            <a:xfrm>
              <a:off x="4735482"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8" name="Rectangle 187"/>
            <p:cNvSpPr/>
            <p:nvPr/>
          </p:nvSpPr>
          <p:spPr>
            <a:xfrm>
              <a:off x="4735482"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89" name="Rectangle 188"/>
            <p:cNvSpPr/>
            <p:nvPr/>
          </p:nvSpPr>
          <p:spPr>
            <a:xfrm>
              <a:off x="6631829" y="2442255"/>
              <a:ext cx="230430" cy="3149210"/>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Emergency Management</a:t>
              </a:r>
            </a:p>
          </p:txBody>
        </p:sp>
        <p:sp>
          <p:nvSpPr>
            <p:cNvPr id="190" name="Rectangle 189"/>
            <p:cNvSpPr/>
            <p:nvPr/>
          </p:nvSpPr>
          <p:spPr>
            <a:xfrm>
              <a:off x="6564296"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1" name="Rectangle 190"/>
            <p:cNvSpPr/>
            <p:nvPr/>
          </p:nvSpPr>
          <p:spPr>
            <a:xfrm>
              <a:off x="6564296"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2" name="Rectangle 191"/>
            <p:cNvSpPr/>
            <p:nvPr/>
          </p:nvSpPr>
          <p:spPr>
            <a:xfrm>
              <a:off x="8294686"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900" b="1" dirty="0">
                  <a:solidFill>
                    <a:prstClr val="black"/>
                  </a:solidFill>
                  <a:cs typeface="Arial" pitchFamily="34" charset="0"/>
                </a:rPr>
                <a:t>Management Review and Continuous Improvement</a:t>
              </a:r>
            </a:p>
          </p:txBody>
        </p:sp>
        <p:sp>
          <p:nvSpPr>
            <p:cNvPr id="193" name="Rectangle 192"/>
            <p:cNvSpPr/>
            <p:nvPr/>
          </p:nvSpPr>
          <p:spPr>
            <a:xfrm>
              <a:off x="8226420"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4" name="Rectangle 193"/>
            <p:cNvSpPr/>
            <p:nvPr/>
          </p:nvSpPr>
          <p:spPr>
            <a:xfrm>
              <a:off x="8226420"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5" name="Rectangle 194"/>
            <p:cNvSpPr/>
            <p:nvPr/>
          </p:nvSpPr>
          <p:spPr>
            <a:xfrm>
              <a:off x="7934022"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Auditing</a:t>
              </a:r>
            </a:p>
          </p:txBody>
        </p:sp>
        <p:sp>
          <p:nvSpPr>
            <p:cNvPr id="196" name="Rectangle 195"/>
            <p:cNvSpPr/>
            <p:nvPr/>
          </p:nvSpPr>
          <p:spPr>
            <a:xfrm>
              <a:off x="7866056"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7" name="Rectangle 196"/>
            <p:cNvSpPr/>
            <p:nvPr/>
          </p:nvSpPr>
          <p:spPr>
            <a:xfrm>
              <a:off x="7866056"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198" name="Rectangle 197"/>
            <p:cNvSpPr/>
            <p:nvPr/>
          </p:nvSpPr>
          <p:spPr>
            <a:xfrm>
              <a:off x="7567008"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Measurement and Metrics</a:t>
              </a:r>
            </a:p>
          </p:txBody>
        </p:sp>
        <p:sp>
          <p:nvSpPr>
            <p:cNvPr id="199" name="Rectangle 198"/>
            <p:cNvSpPr/>
            <p:nvPr/>
          </p:nvSpPr>
          <p:spPr>
            <a:xfrm>
              <a:off x="7499340" y="5589239"/>
              <a:ext cx="366716"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0" name="Rectangle 199"/>
            <p:cNvSpPr/>
            <p:nvPr/>
          </p:nvSpPr>
          <p:spPr>
            <a:xfrm>
              <a:off x="7499340" y="2276259"/>
              <a:ext cx="366716"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1" name="Rectangle 200"/>
            <p:cNvSpPr/>
            <p:nvPr/>
          </p:nvSpPr>
          <p:spPr>
            <a:xfrm>
              <a:off x="7199994" y="2442255"/>
              <a:ext cx="230430" cy="3149210"/>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US" sz="1200" b="1" dirty="0">
                  <a:solidFill>
                    <a:prstClr val="black"/>
                  </a:solidFill>
                  <a:cs typeface="Arial" pitchFamily="34" charset="0"/>
                </a:rPr>
                <a:t>Incident Investigation</a:t>
              </a:r>
            </a:p>
          </p:txBody>
        </p:sp>
        <p:sp>
          <p:nvSpPr>
            <p:cNvPr id="202" name="Rectangle 201"/>
            <p:cNvSpPr/>
            <p:nvPr/>
          </p:nvSpPr>
          <p:spPr>
            <a:xfrm>
              <a:off x="7132625" y="5589239"/>
              <a:ext cx="366715" cy="176205"/>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3" name="Rectangle 202"/>
            <p:cNvSpPr/>
            <p:nvPr/>
          </p:nvSpPr>
          <p:spPr>
            <a:xfrm>
              <a:off x="7132625" y="2276259"/>
              <a:ext cx="366715" cy="176206"/>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prstClr val="white"/>
                </a:solidFill>
              </a:endParaRPr>
            </a:p>
          </p:txBody>
        </p:sp>
        <p:sp>
          <p:nvSpPr>
            <p:cNvPr id="204" name="Rectangle 203"/>
            <p:cNvSpPr/>
            <p:nvPr/>
          </p:nvSpPr>
          <p:spPr>
            <a:xfrm>
              <a:off x="3543260" y="5765444"/>
              <a:ext cx="3495701" cy="812767"/>
            </a:xfrm>
            <a:prstGeom prst="rect">
              <a:avLst/>
            </a:prstGeom>
            <a:solidFill>
              <a:schemeClr val="accent5">
                <a:lumMod val="60000"/>
                <a:lumOff val="4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cap="all" dirty="0">
                  <a:solidFill>
                    <a:prstClr val="black"/>
                  </a:solidFill>
                  <a:cs typeface="Arial" pitchFamily="34" charset="0"/>
                </a:rPr>
                <a:t>Manage Risk</a:t>
              </a:r>
            </a:p>
          </p:txBody>
        </p:sp>
        <p:sp>
          <p:nvSpPr>
            <p:cNvPr id="205" name="Rectangle 204"/>
            <p:cNvSpPr/>
            <p:nvPr/>
          </p:nvSpPr>
          <p:spPr>
            <a:xfrm>
              <a:off x="7038962" y="5765444"/>
              <a:ext cx="1657362" cy="812767"/>
            </a:xfrm>
            <a:prstGeom prst="rect">
              <a:avLst/>
            </a:prstGeom>
            <a:solidFill>
              <a:schemeClr val="accent3"/>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dirty="0">
                  <a:solidFill>
                    <a:prstClr val="black"/>
                  </a:solidFill>
                  <a:cs typeface="Arial" pitchFamily="34" charset="0"/>
                </a:rPr>
                <a:t>LEARN FROM EXPERIENCE</a:t>
              </a:r>
            </a:p>
          </p:txBody>
        </p:sp>
      </p:grpSp>
      <p:sp>
        <p:nvSpPr>
          <p:cNvPr id="2" name="Oval 1"/>
          <p:cNvSpPr/>
          <p:nvPr/>
        </p:nvSpPr>
        <p:spPr>
          <a:xfrm>
            <a:off x="654879" y="5856514"/>
            <a:ext cx="1576838"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71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4995672"/>
          </a:xfrm>
        </p:spPr>
        <p:txBody>
          <a:bodyPr>
            <a:normAutofit fontScale="85000" lnSpcReduction="20000"/>
          </a:bodyPr>
          <a:lstStyle/>
          <a:p>
            <a:r>
              <a:rPr lang="en-US" sz="2800" i="1" dirty="0" smtClean="0"/>
              <a:t>“Authentic commitment to process safety is the cornerstone of process safety excellence. Management commitment has no substitute.  </a:t>
            </a:r>
            <a:r>
              <a:rPr lang="en-US" sz="2800" i="1" dirty="0" smtClean="0">
                <a:solidFill>
                  <a:srgbClr val="FF0000"/>
                </a:solidFill>
              </a:rPr>
              <a:t>Organizations generally do not improve without </a:t>
            </a:r>
            <a:r>
              <a:rPr lang="en-US" sz="2800" i="1" u="sng" dirty="0" smtClean="0">
                <a:solidFill>
                  <a:srgbClr val="FF0000"/>
                </a:solidFill>
              </a:rPr>
              <a:t>strong leadership </a:t>
            </a:r>
            <a:r>
              <a:rPr lang="en-US" sz="2800" i="1" dirty="0" smtClean="0">
                <a:solidFill>
                  <a:srgbClr val="FF0000"/>
                </a:solidFill>
              </a:rPr>
              <a:t>and solid commitment.”</a:t>
            </a:r>
          </a:p>
          <a:p>
            <a:pPr marL="109728" lvl="1" indent="0">
              <a:spcBef>
                <a:spcPts val="400"/>
              </a:spcBef>
              <a:buSzPct val="68000"/>
              <a:buNone/>
            </a:pPr>
            <a:endParaRPr lang="en-US" sz="2400" i="1" dirty="0" smtClean="0"/>
          </a:p>
          <a:p>
            <a:pPr marL="365760" lvl="1" indent="-256032">
              <a:spcBef>
                <a:spcPts val="400"/>
              </a:spcBef>
              <a:buSzPct val="68000"/>
              <a:buFont typeface="Wingdings 3"/>
              <a:buChar char=""/>
            </a:pPr>
            <a:r>
              <a:rPr lang="en-US" sz="2800" i="1" dirty="0" smtClean="0"/>
              <a:t>“</a:t>
            </a:r>
            <a:r>
              <a:rPr lang="en-US" sz="2800" i="1" u="sng" dirty="0" smtClean="0">
                <a:solidFill>
                  <a:srgbClr val="FF0000"/>
                </a:solidFill>
              </a:rPr>
              <a:t>The entire organization must make the same commitment</a:t>
            </a:r>
            <a:r>
              <a:rPr lang="en-US" sz="2800" i="1" dirty="0" smtClean="0"/>
              <a:t>.  A workforce that is convinced that the organization fully supports safety as a core value will tend to do the right things, in the right ways, at the right times, even when no one is looking.”</a:t>
            </a:r>
            <a:r>
              <a:rPr lang="en-US" sz="2800" dirty="0"/>
              <a:t> </a:t>
            </a:r>
            <a:endParaRPr lang="en-US" sz="2800" dirty="0" smtClean="0"/>
          </a:p>
          <a:p>
            <a:pPr marL="109728" lvl="1" indent="0" algn="ctr">
              <a:spcBef>
                <a:spcPts val="400"/>
              </a:spcBef>
              <a:buSzPct val="68000"/>
              <a:buNone/>
            </a:pPr>
            <a:endParaRPr lang="en-US" sz="2600" dirty="0" smtClean="0">
              <a:solidFill>
                <a:srgbClr val="FF0000"/>
              </a:solidFill>
            </a:endParaRPr>
          </a:p>
          <a:p>
            <a:pPr marL="109728" lvl="1" indent="0" algn="ctr">
              <a:spcBef>
                <a:spcPts val="400"/>
              </a:spcBef>
              <a:buSzPct val="68000"/>
              <a:buNone/>
            </a:pPr>
            <a:r>
              <a:rPr lang="en-US" sz="3800" i="1" dirty="0" smtClean="0">
                <a:solidFill>
                  <a:srgbClr val="FF0000"/>
                </a:solidFill>
              </a:rPr>
              <a:t>This</a:t>
            </a:r>
            <a:r>
              <a:rPr lang="en-US" sz="3800" dirty="0" smtClean="0">
                <a:solidFill>
                  <a:srgbClr val="FF0000"/>
                </a:solidFill>
              </a:rPr>
              <a:t> is Followership</a:t>
            </a:r>
          </a:p>
          <a:p>
            <a:pPr marL="109728" lvl="1" indent="0" algn="r">
              <a:spcBef>
                <a:spcPts val="400"/>
              </a:spcBef>
              <a:buSzPct val="68000"/>
              <a:buNone/>
            </a:pPr>
            <a:endParaRPr lang="en-US" sz="1800" dirty="0" smtClean="0"/>
          </a:p>
          <a:p>
            <a:pPr marL="109728" lvl="1" indent="0" algn="r">
              <a:spcBef>
                <a:spcPts val="400"/>
              </a:spcBef>
              <a:buSzPct val="68000"/>
              <a:buNone/>
            </a:pPr>
            <a:r>
              <a:rPr lang="en-US" sz="1800" dirty="0" smtClean="0"/>
              <a:t>-</a:t>
            </a:r>
            <a:r>
              <a:rPr lang="en-US" sz="1800" dirty="0"/>
              <a:t>CCPS, Risk Based Process Safety (2007</a:t>
            </a:r>
            <a:r>
              <a:rPr lang="en-US" sz="1800" dirty="0" smtClean="0"/>
              <a:t>)</a:t>
            </a:r>
            <a:endParaRPr lang="en-US" sz="1800" dirty="0"/>
          </a:p>
        </p:txBody>
      </p:sp>
      <p:sp>
        <p:nvSpPr>
          <p:cNvPr id="2" name="Slide Number Placeholder 1"/>
          <p:cNvSpPr>
            <a:spLocks noGrp="1"/>
          </p:cNvSpPr>
          <p:nvPr>
            <p:ph type="sldNum" sz="quarter" idx="12"/>
          </p:nvPr>
        </p:nvSpPr>
        <p:spPr>
          <a:xfrm>
            <a:off x="8458200" y="6407944"/>
            <a:ext cx="554832" cy="365125"/>
          </a:xfrm>
        </p:spPr>
        <p:txBody>
          <a:bodyPr/>
          <a:lstStyle/>
          <a:p>
            <a:fld id="{1806F278-EA50-4389-BD12-1E70EA7B2A56}" type="slidenum">
              <a:rPr lang="en-US" smtClean="0"/>
              <a:t>56</a:t>
            </a:fld>
            <a:endParaRPr lang="en-US" dirty="0"/>
          </a:p>
        </p:txBody>
      </p:sp>
      <p:sp>
        <p:nvSpPr>
          <p:cNvPr id="3" name="Title 2"/>
          <p:cNvSpPr>
            <a:spLocks noGrp="1"/>
          </p:cNvSpPr>
          <p:nvPr>
            <p:ph type="title"/>
          </p:nvPr>
        </p:nvSpPr>
        <p:spPr/>
        <p:txBody>
          <a:bodyPr>
            <a:normAutofit fontScale="90000"/>
          </a:bodyPr>
          <a:lstStyle/>
          <a:p>
            <a:r>
              <a:rPr lang="en-US" dirty="0" smtClean="0"/>
              <a:t>Effective Process Safety Demands both Leadership and Followership</a:t>
            </a:r>
            <a:endParaRPr lang="en-US" dirty="0"/>
          </a:p>
        </p:txBody>
      </p:sp>
    </p:spTree>
    <p:extLst>
      <p:ext uri="{BB962C8B-B14F-4D97-AF65-F5344CB8AC3E}">
        <p14:creationId xmlns:p14="http://schemas.microsoft.com/office/powerpoint/2010/main" val="8906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6" dur="500"/>
                                        <p:tgtEl>
                                          <p:spTgt spid="4">
                                            <p:txEl>
                                              <p:pRg st="4" end="4"/>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a:bodyPr>
          <a:lstStyle/>
          <a:p>
            <a:r>
              <a:rPr lang="en-US" dirty="0" smtClean="0"/>
              <a:t>Do we need good Process Safety Leadership?</a:t>
            </a:r>
            <a:endParaRPr lang="en-US" dirty="0"/>
          </a:p>
          <a:p>
            <a:endParaRPr lang="en-US" dirty="0" smtClean="0"/>
          </a:p>
          <a:p>
            <a:r>
              <a:rPr lang="en-US" dirty="0" smtClean="0"/>
              <a:t>The answer to that question is clear: </a:t>
            </a:r>
            <a:r>
              <a:rPr lang="en-US" dirty="0" smtClean="0">
                <a:solidFill>
                  <a:srgbClr val="FF0000"/>
                </a:solidFill>
              </a:rPr>
              <a:t>Yes, we do.</a:t>
            </a:r>
            <a:endParaRPr lang="en-US" dirty="0">
              <a:solidFill>
                <a:srgbClr val="FF0000"/>
              </a:solidFill>
            </a:endParaRPr>
          </a:p>
          <a:p>
            <a:pPr marL="109728" indent="0">
              <a:buNone/>
            </a:pPr>
            <a:endParaRPr lang="en-US" dirty="0" smtClean="0"/>
          </a:p>
        </p:txBody>
      </p:sp>
      <p:sp>
        <p:nvSpPr>
          <p:cNvPr id="3" name="Slide Number Placeholder 2"/>
          <p:cNvSpPr>
            <a:spLocks noGrp="1"/>
          </p:cNvSpPr>
          <p:nvPr>
            <p:ph type="sldNum" sz="quarter" idx="12"/>
          </p:nvPr>
        </p:nvSpPr>
        <p:spPr>
          <a:xfrm>
            <a:off x="8458200" y="6407944"/>
            <a:ext cx="554832" cy="365125"/>
          </a:xfrm>
        </p:spPr>
        <p:txBody>
          <a:bodyPr/>
          <a:lstStyle/>
          <a:p>
            <a:fld id="{1806F278-EA50-4389-BD12-1E70EA7B2A56}" type="slidenum">
              <a:rPr lang="en-US" smtClean="0"/>
              <a:t>57</a:t>
            </a:fld>
            <a:endParaRPr lang="en-US" dirty="0"/>
          </a:p>
        </p:txBody>
      </p:sp>
      <p:sp>
        <p:nvSpPr>
          <p:cNvPr id="4" name="Title 3"/>
          <p:cNvSpPr>
            <a:spLocks noGrp="1"/>
          </p:cNvSpPr>
          <p:nvPr>
            <p:ph type="title"/>
          </p:nvPr>
        </p:nvSpPr>
        <p:spPr/>
        <p:txBody>
          <a:bodyPr/>
          <a:lstStyle/>
          <a:p>
            <a:r>
              <a:rPr lang="en-US" dirty="0" smtClean="0"/>
              <a:t>In Summary</a:t>
            </a:r>
            <a:endParaRPr lang="en-US" dirty="0"/>
          </a:p>
        </p:txBody>
      </p:sp>
    </p:spTree>
    <p:extLst>
      <p:ext uri="{BB962C8B-B14F-4D97-AF65-F5344CB8AC3E}">
        <p14:creationId xmlns:p14="http://schemas.microsoft.com/office/powerpoint/2010/main" val="221613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a:bodyPr>
          <a:lstStyle/>
          <a:p>
            <a:r>
              <a:rPr lang="en-US" dirty="0" smtClean="0"/>
              <a:t>But at the same time, if we emphasize leadership at the expense of followership, we deprive leaders of the asset they need most—competent, dedicated followers.</a:t>
            </a:r>
          </a:p>
          <a:p>
            <a:endParaRPr lang="en-US" dirty="0" smtClean="0"/>
          </a:p>
          <a:p>
            <a:r>
              <a:rPr lang="en-US" b="1" dirty="0" smtClean="0">
                <a:solidFill>
                  <a:srgbClr val="FF0000"/>
                </a:solidFill>
              </a:rPr>
              <a:t>You cannot have one without the other.</a:t>
            </a:r>
          </a:p>
          <a:p>
            <a:endParaRPr lang="en-US" b="1" dirty="0">
              <a:solidFill>
                <a:srgbClr val="FF0000"/>
              </a:solidFill>
            </a:endParaRPr>
          </a:p>
          <a:p>
            <a:r>
              <a:rPr lang="en-US" b="1" dirty="0" smtClean="0">
                <a:solidFill>
                  <a:srgbClr val="0070C0"/>
                </a:solidFill>
              </a:rPr>
              <a:t>“A leader without followers is simply a man out taking a walk.”</a:t>
            </a:r>
          </a:p>
          <a:p>
            <a:pPr marL="109728" indent="0" algn="r">
              <a:buNone/>
            </a:pPr>
            <a:r>
              <a:rPr lang="en-US" sz="2000" b="1" dirty="0" smtClean="0">
                <a:solidFill>
                  <a:srgbClr val="0070C0"/>
                </a:solidFill>
              </a:rPr>
              <a:t>-John Boehner</a:t>
            </a:r>
          </a:p>
        </p:txBody>
      </p:sp>
      <p:sp>
        <p:nvSpPr>
          <p:cNvPr id="3" name="Slide Number Placeholder 2"/>
          <p:cNvSpPr>
            <a:spLocks noGrp="1"/>
          </p:cNvSpPr>
          <p:nvPr>
            <p:ph type="sldNum" sz="quarter" idx="12"/>
          </p:nvPr>
        </p:nvSpPr>
        <p:spPr>
          <a:xfrm>
            <a:off x="8458200" y="6407944"/>
            <a:ext cx="554832" cy="365125"/>
          </a:xfrm>
        </p:spPr>
        <p:txBody>
          <a:bodyPr/>
          <a:lstStyle/>
          <a:p>
            <a:fld id="{1806F278-EA50-4389-BD12-1E70EA7B2A56}" type="slidenum">
              <a:rPr lang="en-US" smtClean="0"/>
              <a:t>58</a:t>
            </a:fld>
            <a:endParaRPr lang="en-US" dirty="0"/>
          </a:p>
        </p:txBody>
      </p:sp>
      <p:sp>
        <p:nvSpPr>
          <p:cNvPr id="4" name="Title 3"/>
          <p:cNvSpPr>
            <a:spLocks noGrp="1"/>
          </p:cNvSpPr>
          <p:nvPr>
            <p:ph type="title"/>
          </p:nvPr>
        </p:nvSpPr>
        <p:spPr/>
        <p:txBody>
          <a:bodyPr/>
          <a:lstStyle/>
          <a:p>
            <a:r>
              <a:rPr lang="en-US" dirty="0" smtClean="0"/>
              <a:t>In Summary</a:t>
            </a:r>
            <a:endParaRPr lang="en-US" dirty="0"/>
          </a:p>
        </p:txBody>
      </p:sp>
    </p:spTree>
    <p:extLst>
      <p:ext uri="{BB962C8B-B14F-4D97-AF65-F5344CB8AC3E}">
        <p14:creationId xmlns:p14="http://schemas.microsoft.com/office/powerpoint/2010/main" val="29687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09800"/>
            <a:ext cx="7772400" cy="1829761"/>
          </a:xfrm>
        </p:spPr>
        <p:txBody>
          <a:bodyPr/>
          <a:lstStyle/>
          <a:p>
            <a:pPr algn="ctr"/>
            <a:r>
              <a:rPr lang="en-US" dirty="0" smtClean="0"/>
              <a:t>Thank You For Your Time and Attention!</a:t>
            </a:r>
            <a:endParaRPr lang="en-US" dirty="0"/>
          </a:p>
        </p:txBody>
      </p:sp>
      <p:sp>
        <p:nvSpPr>
          <p:cNvPr id="3" name="Slide Number Placeholder 2"/>
          <p:cNvSpPr>
            <a:spLocks noGrp="1"/>
          </p:cNvSpPr>
          <p:nvPr>
            <p:ph type="sldNum" sz="quarter" idx="12"/>
          </p:nvPr>
        </p:nvSpPr>
        <p:spPr>
          <a:xfrm>
            <a:off x="8305800" y="6407944"/>
            <a:ext cx="707232" cy="365125"/>
          </a:xfrm>
        </p:spPr>
        <p:txBody>
          <a:bodyPr/>
          <a:lstStyle/>
          <a:p>
            <a:fld id="{1806F278-EA50-4389-BD12-1E70EA7B2A56}" type="slidenum">
              <a:rPr lang="en-US" smtClean="0"/>
              <a:t>59</a:t>
            </a:fld>
            <a:endParaRPr lang="en-US" dirty="0"/>
          </a:p>
        </p:txBody>
      </p:sp>
    </p:spTree>
    <p:extLst>
      <p:ext uri="{BB962C8B-B14F-4D97-AF65-F5344CB8AC3E}">
        <p14:creationId xmlns:p14="http://schemas.microsoft.com/office/powerpoint/2010/main" val="361348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800600"/>
          </a:xfrm>
        </p:spPr>
        <p:txBody>
          <a:bodyPr>
            <a:noAutofit/>
          </a:bodyPr>
          <a:lstStyle/>
          <a:p>
            <a:r>
              <a:rPr lang="en-US" sz="2800" dirty="0" smtClean="0"/>
              <a:t>What is the difference between management and leadership? </a:t>
            </a:r>
          </a:p>
          <a:p>
            <a:pPr lvl="1"/>
            <a:r>
              <a:rPr lang="en-US" sz="2400" dirty="0" smtClean="0"/>
              <a:t>Managers </a:t>
            </a:r>
            <a:r>
              <a:rPr lang="en-US" sz="2400" dirty="0"/>
              <a:t>have subordinates. </a:t>
            </a:r>
          </a:p>
          <a:p>
            <a:pPr lvl="1"/>
            <a:r>
              <a:rPr lang="en-US" sz="2400" dirty="0" smtClean="0"/>
              <a:t>Leaders </a:t>
            </a:r>
            <a:r>
              <a:rPr lang="en-US" sz="2400" dirty="0"/>
              <a:t>have followers, not subordinates.</a:t>
            </a:r>
          </a:p>
          <a:p>
            <a:pPr lvl="1"/>
            <a:endParaRPr lang="en-US" sz="2000" dirty="0" smtClean="0">
              <a:solidFill>
                <a:srgbClr val="FF0000"/>
              </a:solidFill>
            </a:endParaRPr>
          </a:p>
          <a:p>
            <a:r>
              <a:rPr lang="en-US" sz="2400" dirty="0" smtClean="0">
                <a:solidFill>
                  <a:srgbClr val="FF0000"/>
                </a:solidFill>
              </a:rPr>
              <a:t>Following </a:t>
            </a:r>
            <a:r>
              <a:rPr lang="en-US" sz="2400" dirty="0">
                <a:solidFill>
                  <a:srgbClr val="FF0000"/>
                </a:solidFill>
              </a:rPr>
              <a:t>is </a:t>
            </a:r>
            <a:r>
              <a:rPr lang="en-US" sz="2400" i="1" u="sng" dirty="0">
                <a:solidFill>
                  <a:srgbClr val="FF0000"/>
                </a:solidFill>
              </a:rPr>
              <a:t>always</a:t>
            </a:r>
            <a:r>
              <a:rPr lang="en-US" sz="2400" dirty="0">
                <a:solidFill>
                  <a:srgbClr val="FF0000"/>
                </a:solidFill>
              </a:rPr>
              <a:t> a voluntary activity.</a:t>
            </a:r>
          </a:p>
          <a:p>
            <a:pPr lvl="1"/>
            <a:endParaRPr lang="en-US" sz="2000" dirty="0"/>
          </a:p>
          <a:p>
            <a:pPr lvl="1"/>
            <a:endParaRPr lang="en-US" sz="2400" dirty="0" smtClean="0"/>
          </a:p>
        </p:txBody>
      </p:sp>
      <p:sp>
        <p:nvSpPr>
          <p:cNvPr id="4" name="Slide Number Placeholder 3"/>
          <p:cNvSpPr>
            <a:spLocks noGrp="1"/>
          </p:cNvSpPr>
          <p:nvPr>
            <p:ph type="sldNum" sz="quarter" idx="12"/>
          </p:nvPr>
        </p:nvSpPr>
        <p:spPr/>
        <p:txBody>
          <a:bodyPr>
            <a:normAutofit/>
          </a:bodyPr>
          <a:lstStyle/>
          <a:p>
            <a:fld id="{B2852EAA-2248-40CC-86A5-5623CFAC327C}" type="slidenum">
              <a:rPr lang="en-US" smtClean="0"/>
              <a:pPr/>
              <a:t>6</a:t>
            </a:fld>
            <a:endParaRPr lang="en-US" dirty="0"/>
          </a:p>
        </p:txBody>
      </p:sp>
      <p:sp>
        <p:nvSpPr>
          <p:cNvPr id="2" name="Title 1"/>
          <p:cNvSpPr>
            <a:spLocks noGrp="1"/>
          </p:cNvSpPr>
          <p:nvPr>
            <p:ph type="title"/>
          </p:nvPr>
        </p:nvSpPr>
        <p:spPr>
          <a:xfrm>
            <a:off x="609600" y="274638"/>
            <a:ext cx="7924800" cy="944562"/>
          </a:xfrm>
        </p:spPr>
        <p:txBody>
          <a:bodyPr>
            <a:normAutofit/>
          </a:bodyPr>
          <a:lstStyle/>
          <a:p>
            <a:r>
              <a:rPr lang="en-US" dirty="0" smtClean="0"/>
              <a:t>Management vs. Leadership</a:t>
            </a:r>
            <a:endParaRPr lang="en-US" dirty="0"/>
          </a:p>
        </p:txBody>
      </p:sp>
    </p:spTree>
    <p:extLst>
      <p:ext uri="{BB962C8B-B14F-4D97-AF65-F5344CB8AC3E}">
        <p14:creationId xmlns:p14="http://schemas.microsoft.com/office/powerpoint/2010/main" val="45329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839200" cy="4525963"/>
          </a:xfrm>
        </p:spPr>
        <p:txBody>
          <a:bodyPr>
            <a:normAutofit fontScale="77500" lnSpcReduction="20000"/>
          </a:bodyPr>
          <a:lstStyle/>
          <a:p>
            <a:pPr>
              <a:buNone/>
            </a:pPr>
            <a:endParaRPr lang="en-US" dirty="0" smtClean="0"/>
          </a:p>
          <a:p>
            <a:pPr algn="ctr">
              <a:buNone/>
            </a:pPr>
            <a:r>
              <a:rPr lang="en-US" sz="4800" b="1" dirty="0" smtClean="0"/>
              <a:t>Engineering is convergent thinking.</a:t>
            </a:r>
          </a:p>
          <a:p>
            <a:pPr algn="ctr">
              <a:buNone/>
            </a:pPr>
            <a:endParaRPr lang="en-US" sz="4800" b="1" dirty="0" smtClean="0"/>
          </a:p>
          <a:p>
            <a:pPr algn="ctr">
              <a:buNone/>
            </a:pPr>
            <a:r>
              <a:rPr lang="en-US" sz="4800" b="1" dirty="0" smtClean="0"/>
              <a:t>Management is convergent thinking.</a:t>
            </a:r>
          </a:p>
          <a:p>
            <a:pPr algn="ctr">
              <a:buNone/>
            </a:pPr>
            <a:endParaRPr lang="en-US" sz="4800" b="1" dirty="0" smtClean="0"/>
          </a:p>
          <a:p>
            <a:pPr algn="ctr">
              <a:buNone/>
            </a:pPr>
            <a:endParaRPr lang="en-US" sz="4800" b="1" dirty="0" smtClean="0">
              <a:solidFill>
                <a:srgbClr val="FF0000"/>
              </a:solidFill>
            </a:endParaRPr>
          </a:p>
          <a:p>
            <a:pPr algn="ctr">
              <a:buNone/>
            </a:pPr>
            <a:r>
              <a:rPr lang="en-US" sz="4800" b="1" dirty="0" smtClean="0">
                <a:solidFill>
                  <a:srgbClr val="FF0000"/>
                </a:solidFill>
              </a:rPr>
              <a:t>Leadership is divergent thinking.</a:t>
            </a:r>
          </a:p>
          <a:p>
            <a:pPr algn="ctr">
              <a:buNone/>
            </a:pPr>
            <a:r>
              <a:rPr lang="en-US" sz="4800" b="1" dirty="0" smtClean="0">
                <a:solidFill>
                  <a:schemeClr val="bg1"/>
                </a:solidFill>
              </a:rPr>
              <a:t>Leadership is divergent thinking.</a:t>
            </a:r>
          </a:p>
        </p:txBody>
      </p:sp>
      <p:sp>
        <p:nvSpPr>
          <p:cNvPr id="4" name="Slide Number Placeholder 3"/>
          <p:cNvSpPr>
            <a:spLocks noGrp="1"/>
          </p:cNvSpPr>
          <p:nvPr>
            <p:ph type="sldNum" sz="quarter" idx="12"/>
          </p:nvPr>
        </p:nvSpPr>
        <p:spPr/>
        <p:txBody>
          <a:bodyPr>
            <a:normAutofit/>
          </a:bodyPr>
          <a:lstStyle/>
          <a:p>
            <a:fld id="{B2852EAA-2248-40CC-86A5-5623CFAC327C}" type="slidenum">
              <a:rPr lang="en-US" smtClean="0"/>
              <a:pPr/>
              <a:t>7</a:t>
            </a:fld>
            <a:endParaRPr lang="en-US" dirty="0"/>
          </a:p>
        </p:txBody>
      </p:sp>
      <p:sp>
        <p:nvSpPr>
          <p:cNvPr id="2" name="Title 1"/>
          <p:cNvSpPr>
            <a:spLocks noGrp="1"/>
          </p:cNvSpPr>
          <p:nvPr>
            <p:ph type="title"/>
          </p:nvPr>
        </p:nvSpPr>
        <p:spPr>
          <a:xfrm>
            <a:off x="1731368" y="274638"/>
            <a:ext cx="5681265" cy="944562"/>
          </a:xfrm>
        </p:spPr>
        <p:txBody>
          <a:bodyPr>
            <a:normAutofit fontScale="90000"/>
          </a:bodyPr>
          <a:lstStyle/>
          <a:p>
            <a:r>
              <a:rPr lang="en-US" dirty="0" smtClean="0"/>
              <a:t>The Point to Remember</a:t>
            </a:r>
            <a:endParaRPr lang="en-US" dirty="0"/>
          </a:p>
        </p:txBody>
      </p:sp>
    </p:spTree>
    <p:extLst>
      <p:ext uri="{BB962C8B-B14F-4D97-AF65-F5344CB8AC3E}">
        <p14:creationId xmlns:p14="http://schemas.microsoft.com/office/powerpoint/2010/main" val="34348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endParaRPr lang="en-US" sz="4800" b="1" dirty="0" smtClean="0">
              <a:solidFill>
                <a:srgbClr val="FF0000"/>
              </a:solidFill>
            </a:endParaRPr>
          </a:p>
          <a:p>
            <a:pPr marL="0" indent="0" algn="ctr">
              <a:buNone/>
            </a:pPr>
            <a:r>
              <a:rPr lang="en-US" sz="4800" b="1" dirty="0" smtClean="0">
                <a:solidFill>
                  <a:srgbClr val="FF0000"/>
                </a:solidFill>
              </a:rPr>
              <a:t>FOLLOWERS</a:t>
            </a:r>
          </a:p>
          <a:p>
            <a:endParaRPr lang="en-US" dirty="0"/>
          </a:p>
        </p:txBody>
      </p:sp>
      <p:sp>
        <p:nvSpPr>
          <p:cNvPr id="2" name="Title 1"/>
          <p:cNvSpPr>
            <a:spLocks noGrp="1"/>
          </p:cNvSpPr>
          <p:nvPr>
            <p:ph type="title"/>
          </p:nvPr>
        </p:nvSpPr>
        <p:spPr>
          <a:xfrm>
            <a:off x="457200" y="274638"/>
            <a:ext cx="8458200" cy="1143000"/>
          </a:xfrm>
        </p:spPr>
        <p:txBody>
          <a:bodyPr>
            <a:normAutofit/>
          </a:bodyPr>
          <a:lstStyle/>
          <a:p>
            <a:r>
              <a:rPr lang="en-US" sz="3200" dirty="0" smtClean="0"/>
              <a:t>The One Thing That ALL Leaders Need…</a:t>
            </a:r>
            <a:endParaRPr lang="en-US" sz="3200" dirty="0"/>
          </a:p>
        </p:txBody>
      </p:sp>
      <p:sp>
        <p:nvSpPr>
          <p:cNvPr id="4" name="Slide Number Placeholder 3"/>
          <p:cNvSpPr>
            <a:spLocks noGrp="1"/>
          </p:cNvSpPr>
          <p:nvPr>
            <p:ph type="sldNum" sz="quarter" idx="12"/>
          </p:nvPr>
        </p:nvSpPr>
        <p:spPr/>
        <p:txBody>
          <a:bodyPr/>
          <a:lstStyle/>
          <a:p>
            <a:fld id="{1806F278-EA50-4389-BD12-1E70EA7B2A56}" type="slidenum">
              <a:rPr lang="en-US" smtClean="0"/>
              <a:t>8</a:t>
            </a:fld>
            <a:endParaRPr lang="en-US" dirty="0"/>
          </a:p>
        </p:txBody>
      </p:sp>
    </p:spTree>
    <p:extLst>
      <p:ext uri="{BB962C8B-B14F-4D97-AF65-F5344CB8AC3E}">
        <p14:creationId xmlns:p14="http://schemas.microsoft.com/office/powerpoint/2010/main" val="34495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4191000" cy="314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2230210"/>
            <a:ext cx="3102429" cy="310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Audi Ad Campaign 2002-2007</a:t>
            </a:r>
            <a:endParaRPr lang="en-US" dirty="0"/>
          </a:p>
        </p:txBody>
      </p:sp>
      <p:sp>
        <p:nvSpPr>
          <p:cNvPr id="2" name="Slide Number Placeholder 1"/>
          <p:cNvSpPr>
            <a:spLocks noGrp="1"/>
          </p:cNvSpPr>
          <p:nvPr>
            <p:ph type="sldNum" sz="quarter" idx="12"/>
          </p:nvPr>
        </p:nvSpPr>
        <p:spPr/>
        <p:txBody>
          <a:bodyPr/>
          <a:lstStyle/>
          <a:p>
            <a:fld id="{1806F278-EA50-4389-BD12-1E70EA7B2A56}" type="slidenum">
              <a:rPr lang="en-US" smtClean="0"/>
              <a:t>9</a:t>
            </a:fld>
            <a:endParaRPr lang="en-US" dirty="0"/>
          </a:p>
        </p:txBody>
      </p:sp>
    </p:spTree>
    <p:extLst>
      <p:ext uri="{BB962C8B-B14F-4D97-AF65-F5344CB8AC3E}">
        <p14:creationId xmlns:p14="http://schemas.microsoft.com/office/powerpoint/2010/main" val="24414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Custom Muted Green">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2.xml><?xml version="1.0" encoding="utf-8"?>
<a:theme xmlns:a="http://schemas.openxmlformats.org/drawingml/2006/main" name="Lower Right">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3.xml><?xml version="1.0" encoding="utf-8"?>
<a:theme xmlns:a="http://schemas.openxmlformats.org/drawingml/2006/main" name="Lower Gray Gradient">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4.xml><?xml version="1.0" encoding="utf-8"?>
<a:theme xmlns:a="http://schemas.openxmlformats.org/drawingml/2006/main" name="Upper Left">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5D8DB4AE38B47ACDEC8B9E5ECE075" ma:contentTypeVersion="0" ma:contentTypeDescription="Create a new document." ma:contentTypeScope="" ma:versionID="8756105eca0496fec1864ce0bf30e66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CA78B1-9838-4247-AC72-0DD5E8395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43B8EF-0FC5-45CC-88EF-5D5A2C9AE77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19638D-523A-4333-BCD9-0C2032D4BE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Muted Green</Template>
  <TotalTime>1204</TotalTime>
  <Words>3371</Words>
  <Application>Microsoft Office PowerPoint</Application>
  <PresentationFormat>On-screen Show (4:3)</PresentationFormat>
  <Paragraphs>462</Paragraphs>
  <Slides>59</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59</vt:i4>
      </vt:variant>
    </vt:vector>
  </HeadingPairs>
  <TitlesOfParts>
    <vt:vector size="72" baseType="lpstr">
      <vt:lpstr>ＭＳ Ｐゴシック</vt:lpstr>
      <vt:lpstr>Arial</vt:lpstr>
      <vt:lpstr>Calibri</vt:lpstr>
      <vt:lpstr>Lucida Sans Unicode</vt:lpstr>
      <vt:lpstr>Verdana</vt:lpstr>
      <vt:lpstr>Wingdings</vt:lpstr>
      <vt:lpstr>Wingdings 2</vt:lpstr>
      <vt:lpstr>Wingdings 3</vt:lpstr>
      <vt:lpstr>Custom Muted Green</vt:lpstr>
      <vt:lpstr>Lower Right</vt:lpstr>
      <vt:lpstr>Lower Gray Gradient</vt:lpstr>
      <vt:lpstr>Upper Left</vt:lpstr>
      <vt:lpstr>Concourse</vt:lpstr>
      <vt:lpstr>Do we REALLY need more Process Safety Leaders? The Criticality of Effective Followership</vt:lpstr>
      <vt:lpstr>The Nature of Leadership</vt:lpstr>
      <vt:lpstr>PowerPoint Presentation</vt:lpstr>
      <vt:lpstr>PowerPoint Presentation</vt:lpstr>
      <vt:lpstr>Leadership</vt:lpstr>
      <vt:lpstr>Management vs. Leadership</vt:lpstr>
      <vt:lpstr>The Point to Remember</vt:lpstr>
      <vt:lpstr>The One Thing That ALL Leaders Need…</vt:lpstr>
      <vt:lpstr>Audi Ad Campaign 2002-2007</vt:lpstr>
      <vt:lpstr>PowerPoint Presentation</vt:lpstr>
      <vt:lpstr>Followers</vt:lpstr>
      <vt:lpstr>Do We Need Leaders?</vt:lpstr>
      <vt:lpstr>Do We Need Leaders?</vt:lpstr>
      <vt:lpstr>Do We Need Leaders?</vt:lpstr>
      <vt:lpstr>Do We Need Leaders?</vt:lpstr>
      <vt:lpstr>Do We Need Leaders?</vt:lpstr>
      <vt:lpstr>Followership</vt:lpstr>
      <vt:lpstr>Second Chair</vt:lpstr>
      <vt:lpstr>Second Chair</vt:lpstr>
      <vt:lpstr>John Hagstrom</vt:lpstr>
      <vt:lpstr>Second Trumpet</vt:lpstr>
      <vt:lpstr>The President’s Own</vt:lpstr>
      <vt:lpstr>Featured Soloist</vt:lpstr>
      <vt:lpstr>Second Chair</vt:lpstr>
      <vt:lpstr>A Final Word on Second Chair</vt:lpstr>
      <vt:lpstr>A Final Word on Second Chair</vt:lpstr>
      <vt:lpstr>Leadership in Process Safety</vt:lpstr>
      <vt:lpstr>PowerPoint Presentation</vt:lpstr>
      <vt:lpstr>Are Strong Leaders Necessary?</vt:lpstr>
      <vt:lpstr>Qualities of Good Followership</vt:lpstr>
      <vt:lpstr>Qualities of Good Followership</vt:lpstr>
      <vt:lpstr>Qualities of Good Followership</vt:lpstr>
      <vt:lpstr>Qualities of Good Followership</vt:lpstr>
      <vt:lpstr>Qualities of Good Followership</vt:lpstr>
      <vt:lpstr>Qualities of Good Followership</vt:lpstr>
      <vt:lpstr>Qualities of Good Followership</vt:lpstr>
      <vt:lpstr>Qualities of Good Followership</vt:lpstr>
      <vt:lpstr>A Item to Notice</vt:lpstr>
      <vt:lpstr>A Item to Notice</vt:lpstr>
      <vt:lpstr>The Point to Remember (Again)</vt:lpstr>
      <vt:lpstr>Where to Start</vt:lpstr>
      <vt:lpstr>Where to Start</vt:lpstr>
      <vt:lpstr>Other Things to Take Note Of</vt:lpstr>
      <vt:lpstr>The Best Example I Know of Excellent Leadership and Followership</vt:lpstr>
      <vt:lpstr>PowerPoint Presentation</vt:lpstr>
      <vt:lpstr>PowerPoint Presentation</vt:lpstr>
      <vt:lpstr>PowerPoint Presentation</vt:lpstr>
      <vt:lpstr>PowerPoint Presentation</vt:lpstr>
      <vt:lpstr>Captain Sullenberger’s View of Leadership—and Followership</vt:lpstr>
      <vt:lpstr>PowerPoint Presentation</vt:lpstr>
      <vt:lpstr>PowerPoint Presentation</vt:lpstr>
      <vt:lpstr>PowerPoint Presentation</vt:lpstr>
      <vt:lpstr>PowerPoint Presentation</vt:lpstr>
      <vt:lpstr>PowerPoint Presentation</vt:lpstr>
      <vt:lpstr>PowerPoint Presentation</vt:lpstr>
      <vt:lpstr>Effective Process Safety Demands both Leadership and Followership</vt:lpstr>
      <vt:lpstr>In Summary</vt:lpstr>
      <vt:lpstr>In Summary</vt:lpstr>
      <vt:lpstr>Thank You For Your Time and Attention!</vt:lpstr>
    </vt:vector>
  </TitlesOfParts>
  <Company>Eastman Chemical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REALLY need more Process Safety Leaders</dc:title>
  <dc:creator>u838429</dc:creator>
  <cp:lastModifiedBy>Tim Nolen</cp:lastModifiedBy>
  <cp:revision>226</cp:revision>
  <dcterms:created xsi:type="dcterms:W3CDTF">2015-01-12T14:17:49Z</dcterms:created>
  <dcterms:modified xsi:type="dcterms:W3CDTF">2016-09-16T00:27:38Z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0x0101000625D8DB4AE38B47ACDEC8B9E5ECE075</vt:lpwstr>
  </property>
</Properties>
</file>