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7" r:id="rId4"/>
    <p:sldId id="260" r:id="rId5"/>
    <p:sldId id="261" r:id="rId6"/>
    <p:sldId id="262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20" autoAdjust="0"/>
    <p:restoredTop sz="94671"/>
  </p:normalViewPr>
  <p:slideViewPr>
    <p:cSldViewPr snapToGrid="0">
      <p:cViewPr varScale="1">
        <p:scale>
          <a:sx n="73" d="100"/>
          <a:sy n="73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C6AF-D67A-7741-8E39-5254B1121F8E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4C561-9228-C146-A7E3-96F94A5E0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26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9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4C561-9228-C146-A7E3-96F94A5E09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8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53DD4B9-8A30-184E-BB4F-DCCF4A2C62E1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7DE9-8D1C-B54B-B27D-C19D79480321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F87CA42-D2AA-C244-ABF6-8986AE1FD7F0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3EE9-2D2C-D044-AECD-471D7B913395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553D880-CA2D-7E49-AC62-D747B1C6D58B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F9D0-E2EE-0F4D-A497-FD2DD18DBA8C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130F-AC35-FC4C-9F29-B941E619BBEB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051D6-4B5A-C346-A447-E3AE31D2ABB8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B90E-48DD-A141-9A95-847212FC5B10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E78978-F621-4D41-AA97-D2AB1DFF92CA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55A5-1350-A84D-BC63-C1DF755C6349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9A83501-CC80-634A-B9B5-43662FD054DA}" type="datetime1">
              <a:rPr lang="en-US" smtClean="0"/>
              <a:t>10/27/2017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89" y="691395"/>
            <a:ext cx="10993549" cy="14750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CORPORATE SPONORSHIP AND YOUR AICHE CHAPTER</a:t>
            </a:r>
            <a:r>
              <a:rPr lang="en-US" dirty="0"/>
              <a:t/>
            </a:r>
            <a:br>
              <a:rPr lang="en-US" dirty="0"/>
            </a:b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89" y="1903388"/>
            <a:ext cx="10993546" cy="904715"/>
          </a:xfrm>
        </p:spPr>
        <p:txBody>
          <a:bodyPr>
            <a:noAutofit/>
          </a:bodyPr>
          <a:lstStyle/>
          <a:p>
            <a:r>
              <a:rPr lang="en-US" sz="1800" dirty="0" smtClean="0"/>
              <a:t>Jacob </a:t>
            </a:r>
            <a:r>
              <a:rPr lang="en-US" sz="1800" dirty="0" err="1" smtClean="0"/>
              <a:t>Clendenon</a:t>
            </a:r>
            <a:r>
              <a:rPr lang="en-US" sz="1800" dirty="0" smtClean="0"/>
              <a:t> - Internal vice president</a:t>
            </a:r>
          </a:p>
          <a:p>
            <a:r>
              <a:rPr lang="en-US" sz="1800" dirty="0" smtClean="0"/>
              <a:t>Fritz Hyde - Treasurer</a:t>
            </a:r>
            <a:endParaRPr lang="en-US" sz="1800" dirty="0"/>
          </a:p>
          <a:p>
            <a:r>
              <a:rPr lang="en-US" sz="1800" dirty="0" err="1" smtClean="0"/>
              <a:t>Devesh</a:t>
            </a:r>
            <a:r>
              <a:rPr lang="en-US" sz="1800" dirty="0" smtClean="0"/>
              <a:t> shah – mentorship co-chair</a:t>
            </a:r>
            <a:endParaRPr lang="en-US" sz="1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051552" y="4170158"/>
            <a:ext cx="6052819" cy="423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University of Michigan </a:t>
            </a:r>
            <a:r>
              <a:rPr lang="en-US" sz="2800" dirty="0" err="1" smtClean="0">
                <a:solidFill>
                  <a:schemeClr val="bg1"/>
                </a:solidFill>
              </a:rPr>
              <a:t>aiche</a:t>
            </a:r>
            <a:r>
              <a:rPr lang="en-US" sz="2800" dirty="0" smtClean="0">
                <a:solidFill>
                  <a:schemeClr val="bg1"/>
                </a:solidFill>
              </a:rPr>
              <a:t> chapter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October </a:t>
            </a:r>
            <a:r>
              <a:rPr lang="en-US" sz="2800" dirty="0" smtClean="0">
                <a:solidFill>
                  <a:schemeClr val="bg1"/>
                </a:solidFill>
              </a:rPr>
              <a:t>28</a:t>
            </a:r>
            <a:r>
              <a:rPr lang="en-US" sz="2800" baseline="30000" dirty="0" smtClean="0">
                <a:solidFill>
                  <a:schemeClr val="bg1"/>
                </a:solidFill>
              </a:rPr>
              <a:t>th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07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529" y="133776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567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are luncheons organized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33304"/>
            <a:ext cx="11442754" cy="2129246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President reserves classroom for luncheon three to four months in advance</a:t>
            </a:r>
          </a:p>
          <a:p>
            <a:pPr fontAlgn="base"/>
            <a:r>
              <a:rPr lang="en-US" sz="2400" dirty="0"/>
              <a:t>President reaches out three to four months in advance</a:t>
            </a:r>
          </a:p>
          <a:p>
            <a:pPr lvl="1" fontAlgn="base"/>
            <a:r>
              <a:rPr lang="en-US" sz="2000" dirty="0"/>
              <a:t>Generally with set of dates available </a:t>
            </a:r>
          </a:p>
          <a:p>
            <a:pPr lvl="2" fontAlgn="base"/>
            <a:r>
              <a:rPr lang="en-US" sz="1800" dirty="0"/>
              <a:t>Every Thursday in the </a:t>
            </a:r>
            <a:r>
              <a:rPr lang="en-US" sz="1800" dirty="0" smtClean="0"/>
              <a:t>semester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42" name="Picture 2" descr="Luncheon request screen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0" y="3931918"/>
            <a:ext cx="11181459" cy="23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317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59649"/>
            <a:ext cx="11442754" cy="2895601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Coordination of date generally include email chains with companies</a:t>
            </a:r>
          </a:p>
          <a:p>
            <a:pPr lvl="1" fontAlgn="base"/>
            <a:r>
              <a:rPr lang="en-US" sz="2000" dirty="0"/>
              <a:t>Educate on how to interact professionally over email</a:t>
            </a:r>
          </a:p>
          <a:p>
            <a:pPr fontAlgn="base"/>
            <a:r>
              <a:rPr lang="en-US" sz="2400" dirty="0"/>
              <a:t>Reminder email one - two weeks in advance </a:t>
            </a:r>
          </a:p>
          <a:p>
            <a:pPr lvl="1" fontAlgn="base"/>
            <a:r>
              <a:rPr lang="en-US" sz="2000" dirty="0"/>
              <a:t>Details logistics, expectations, other information</a:t>
            </a:r>
          </a:p>
          <a:p>
            <a:pPr lvl="1" fontAlgn="base"/>
            <a:r>
              <a:rPr lang="en-US" sz="2000" dirty="0"/>
              <a:t>Begin planning catering</a:t>
            </a:r>
          </a:p>
          <a:p>
            <a:pPr lvl="1" fontAlgn="base"/>
            <a:r>
              <a:rPr lang="en-US" sz="2000" dirty="0"/>
              <a:t>Open avenue for questions from </a:t>
            </a:r>
            <a:r>
              <a:rPr lang="en-US" sz="2000" dirty="0" smtClean="0"/>
              <a:t>company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316" name="Picture 4" descr="luncheon logistics screen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9" y="4715858"/>
            <a:ext cx="11416241" cy="189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23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6887"/>
            <a:ext cx="11442754" cy="3969250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2600" dirty="0"/>
              <a:t>Catering Planning</a:t>
            </a:r>
          </a:p>
          <a:p>
            <a:pPr lvl="1" fontAlgn="base"/>
            <a:r>
              <a:rPr lang="en-US" sz="2200" dirty="0"/>
              <a:t>Companies usually fund/sponsor catering for their luncheon</a:t>
            </a:r>
          </a:p>
          <a:p>
            <a:pPr lvl="2" fontAlgn="base"/>
            <a:r>
              <a:rPr lang="en-US" sz="1800" dirty="0" err="1"/>
              <a:t>AIChE</a:t>
            </a:r>
            <a:r>
              <a:rPr lang="en-US" sz="1800" dirty="0"/>
              <a:t> member orders food and company calls restaurant to pay </a:t>
            </a:r>
          </a:p>
          <a:p>
            <a:pPr lvl="1" fontAlgn="base"/>
            <a:r>
              <a:rPr lang="en-US" sz="2200" dirty="0"/>
              <a:t>Currently give budget ranging $200-$600</a:t>
            </a:r>
          </a:p>
          <a:p>
            <a:pPr lvl="2" fontAlgn="base"/>
            <a:r>
              <a:rPr lang="en-US" sz="1900" dirty="0"/>
              <a:t>Learn to ask for more money as politely as possible</a:t>
            </a:r>
          </a:p>
          <a:p>
            <a:pPr lvl="2" fontAlgn="base"/>
            <a:r>
              <a:rPr lang="en-US" sz="1900" dirty="0"/>
              <a:t>Use evidence </a:t>
            </a:r>
          </a:p>
          <a:p>
            <a:pPr lvl="1" fontAlgn="base"/>
            <a:r>
              <a:rPr lang="en-US" sz="2200" dirty="0"/>
              <a:t>VARY YOUR CATERING</a:t>
            </a:r>
          </a:p>
          <a:p>
            <a:pPr lvl="2" fontAlgn="base"/>
            <a:r>
              <a:rPr lang="en-US" sz="1900" dirty="0"/>
              <a:t>Attendance will suffer without food variety</a:t>
            </a:r>
          </a:p>
          <a:p>
            <a:pPr lvl="1" fontAlgn="base"/>
            <a:r>
              <a:rPr lang="en-US" sz="2400" dirty="0"/>
              <a:t>Order food at least 48 hours in advance of the </a:t>
            </a:r>
            <a:r>
              <a:rPr lang="en-US" sz="2400" dirty="0" smtClean="0"/>
              <a:t>luncheon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005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6887"/>
            <a:ext cx="11442754" cy="3668562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Day of Luncheon - Executive Board</a:t>
            </a:r>
          </a:p>
          <a:p>
            <a:pPr lvl="1" fontAlgn="base"/>
            <a:r>
              <a:rPr lang="en-US" sz="2000" dirty="0"/>
              <a:t>President meets with company representative(s)</a:t>
            </a:r>
          </a:p>
          <a:p>
            <a:pPr lvl="1" fontAlgn="base"/>
            <a:r>
              <a:rPr lang="en-US" sz="2000" dirty="0"/>
              <a:t>Other members (IVP) take care of food and drinks</a:t>
            </a:r>
          </a:p>
          <a:p>
            <a:pPr lvl="1" fontAlgn="base"/>
            <a:r>
              <a:rPr lang="en-US" sz="2000" dirty="0"/>
              <a:t>Secretary signs people in </a:t>
            </a:r>
          </a:p>
          <a:p>
            <a:pPr lvl="2" fontAlgn="base"/>
            <a:r>
              <a:rPr lang="en-US" sz="1800" dirty="0"/>
              <a:t>Card Scanner and Excel</a:t>
            </a:r>
          </a:p>
          <a:p>
            <a:pPr lvl="1" fontAlgn="base"/>
            <a:r>
              <a:rPr lang="en-US" sz="2000" dirty="0"/>
              <a:t>Treasurer takes dues</a:t>
            </a:r>
          </a:p>
          <a:p>
            <a:pPr lvl="1" fontAlgn="base"/>
            <a:r>
              <a:rPr lang="en-US" sz="2000" dirty="0"/>
              <a:t>Newsletter Chair prints newsletter</a:t>
            </a:r>
          </a:p>
          <a:p>
            <a:pPr lvl="1" fontAlgn="base"/>
            <a:r>
              <a:rPr lang="en-US" sz="2000" dirty="0"/>
              <a:t>Rest of E-Board monitors food and pours drinks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54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68354"/>
            <a:ext cx="11442754" cy="3879303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2400" dirty="0"/>
              <a:t>Day of Luncheon - General Members</a:t>
            </a:r>
          </a:p>
          <a:p>
            <a:pPr lvl="1" fontAlgn="base"/>
            <a:r>
              <a:rPr lang="en-US" sz="2000" dirty="0"/>
              <a:t>Wait outside the room until secretary and IVP are ready</a:t>
            </a:r>
          </a:p>
          <a:p>
            <a:pPr lvl="1" fontAlgn="base"/>
            <a:r>
              <a:rPr lang="en-US" sz="2000" dirty="0"/>
              <a:t>File into room  &amp; sign in with secretary</a:t>
            </a:r>
          </a:p>
          <a:p>
            <a:pPr lvl="1" fontAlgn="base"/>
            <a:r>
              <a:rPr lang="en-US" sz="2000" dirty="0"/>
              <a:t>Get food, drink, &amp; newsletter</a:t>
            </a:r>
          </a:p>
          <a:p>
            <a:pPr lvl="1" fontAlgn="base"/>
            <a:r>
              <a:rPr lang="en-US" sz="2000" dirty="0"/>
              <a:t>Sit and eat/wait for presentation to begin</a:t>
            </a:r>
          </a:p>
          <a:p>
            <a:pPr fontAlgn="base"/>
            <a:r>
              <a:rPr lang="en-US" sz="2400" dirty="0"/>
              <a:t>Day of Luncheon </a:t>
            </a:r>
            <a:r>
              <a:rPr lang="en-US" sz="2400" dirty="0" smtClean="0"/>
              <a:t>– Company Representatives</a:t>
            </a:r>
            <a:endParaRPr lang="en-US" sz="2400" dirty="0"/>
          </a:p>
          <a:p>
            <a:pPr lvl="1" fontAlgn="base"/>
            <a:r>
              <a:rPr lang="en-US" sz="2200" dirty="0"/>
              <a:t>Arrive 10-15 minutes before </a:t>
            </a:r>
          </a:p>
          <a:p>
            <a:pPr lvl="1" fontAlgn="base"/>
            <a:r>
              <a:rPr lang="en-US" sz="2200" dirty="0"/>
              <a:t>Present and answer questions</a:t>
            </a:r>
          </a:p>
          <a:p>
            <a:pPr lvl="1" fontAlgn="base"/>
            <a:r>
              <a:rPr lang="en-US" sz="2200" dirty="0"/>
              <a:t>Generally open to staying later to speak </a:t>
            </a:r>
            <a:r>
              <a:rPr lang="en-US" sz="2200" dirty="0" smtClean="0"/>
              <a:t>individually</a:t>
            </a:r>
          </a:p>
          <a:p>
            <a:pPr lvl="1" fontAlgn="base"/>
            <a:r>
              <a:rPr lang="en-US" sz="2200" dirty="0" smtClean="0"/>
              <a:t>Sometimes include a live demonstration relevant to a company process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856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96243"/>
            <a:ext cx="11442754" cy="2602046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2400" dirty="0"/>
              <a:t>Day of Luncheon - Afterwards</a:t>
            </a:r>
          </a:p>
          <a:p>
            <a:pPr lvl="1" fontAlgn="base"/>
            <a:r>
              <a:rPr lang="en-US" sz="2000" dirty="0"/>
              <a:t>Sustainability Committee </a:t>
            </a:r>
          </a:p>
          <a:p>
            <a:pPr lvl="2" fontAlgn="base"/>
            <a:r>
              <a:rPr lang="en-US" sz="1800" dirty="0"/>
              <a:t>Committed to reducing luncheons to zero-waste</a:t>
            </a:r>
          </a:p>
          <a:p>
            <a:pPr lvl="2" fontAlgn="base"/>
            <a:r>
              <a:rPr lang="en-US" sz="1800" dirty="0"/>
              <a:t>Composting sustainable materials</a:t>
            </a:r>
          </a:p>
          <a:p>
            <a:pPr lvl="1" fontAlgn="base"/>
            <a:r>
              <a:rPr lang="en-US" sz="2000" dirty="0"/>
              <a:t>President requests mailing address from presenter(s)</a:t>
            </a:r>
          </a:p>
          <a:p>
            <a:pPr lvl="2" fontAlgn="base"/>
            <a:r>
              <a:rPr lang="en-US" sz="1900" dirty="0"/>
              <a:t>Thank you notes</a:t>
            </a:r>
          </a:p>
          <a:p>
            <a:pPr lvl="1" fontAlgn="base"/>
            <a:r>
              <a:rPr lang="en-US" sz="2200" dirty="0"/>
              <a:t>Ensure presenters get a receipt for catering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Luncheons Organized? (</a:t>
            </a:r>
            <a:r>
              <a:rPr lang="en-US" dirty="0" err="1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6004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72857"/>
            <a:ext cx="11442754" cy="2821211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Hosts social and informational events for underclassmen</a:t>
            </a:r>
          </a:p>
          <a:p>
            <a:pPr fontAlgn="base"/>
            <a:r>
              <a:rPr lang="en-US" sz="2400" dirty="0"/>
              <a:t>Connect upperclassmen </a:t>
            </a:r>
            <a:r>
              <a:rPr lang="en-US" sz="2400" dirty="0" err="1"/>
              <a:t>ChE</a:t>
            </a:r>
            <a:r>
              <a:rPr lang="en-US" sz="2400" dirty="0"/>
              <a:t> with incoming engineers in the program</a:t>
            </a:r>
          </a:p>
          <a:p>
            <a:pPr fontAlgn="base"/>
            <a:r>
              <a:rPr lang="en-US" sz="2400" dirty="0"/>
              <a:t>Corporate involvement:</a:t>
            </a:r>
          </a:p>
          <a:p>
            <a:pPr lvl="1" fontAlgn="base"/>
            <a:r>
              <a:rPr lang="en-US" sz="2000" dirty="0"/>
              <a:t>Plant Tours</a:t>
            </a:r>
          </a:p>
          <a:p>
            <a:pPr lvl="1" fontAlgn="base"/>
            <a:r>
              <a:rPr lang="en-US" sz="2000" dirty="0"/>
              <a:t>Dow </a:t>
            </a:r>
            <a:r>
              <a:rPr lang="en-US" sz="2000" dirty="0" err="1"/>
              <a:t>MMAIChE</a:t>
            </a:r>
            <a:r>
              <a:rPr lang="en-US" sz="2000" dirty="0"/>
              <a:t> Mentorship Program</a:t>
            </a:r>
          </a:p>
          <a:p>
            <a:pPr lvl="1" fontAlgn="base"/>
            <a:r>
              <a:rPr lang="en-US" sz="2000" dirty="0"/>
              <a:t>Connect students with engineers in the field in one-on-one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AIChE</a:t>
            </a:r>
            <a:r>
              <a:rPr lang="en-US" dirty="0"/>
              <a:t> Mentorship </a:t>
            </a:r>
            <a:r>
              <a:rPr lang="en-US" dirty="0" smtClean="0"/>
              <a:t>Program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911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68355"/>
            <a:ext cx="11442754" cy="2602046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Recruiting event for only freshman and sophomores in </a:t>
            </a:r>
            <a:r>
              <a:rPr lang="en-US" sz="2400" dirty="0" err="1"/>
              <a:t>ChE</a:t>
            </a:r>
            <a:endParaRPr lang="en-US" sz="2400" dirty="0"/>
          </a:p>
          <a:p>
            <a:pPr fontAlgn="base"/>
            <a:r>
              <a:rPr lang="en-US" sz="2400" dirty="0"/>
              <a:t>Allow for relaxed setting for recruiters to talk with students</a:t>
            </a:r>
          </a:p>
          <a:p>
            <a:pPr fontAlgn="base"/>
            <a:r>
              <a:rPr lang="en-US" sz="2400" dirty="0"/>
              <a:t>Small round table discussions with wide range of discussion topics</a:t>
            </a:r>
          </a:p>
          <a:p>
            <a:pPr lvl="1" fontAlgn="base"/>
            <a:r>
              <a:rPr lang="en-US" sz="2000" dirty="0"/>
              <a:t>How to begin a conversation with a recruiter</a:t>
            </a:r>
          </a:p>
          <a:p>
            <a:pPr lvl="1" fontAlgn="base"/>
            <a:r>
              <a:rPr lang="en-US" sz="2000" dirty="0"/>
              <a:t>What industry is like for a </a:t>
            </a:r>
            <a:r>
              <a:rPr lang="en-US" sz="2000" dirty="0" err="1"/>
              <a:t>ChE</a:t>
            </a:r>
            <a:r>
              <a:rPr lang="en-US" sz="2000" dirty="0"/>
              <a:t> graduate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Night With Industry: </a:t>
            </a:r>
            <a:r>
              <a:rPr lang="en-US" dirty="0" smtClean="0"/>
              <a:t> What </a:t>
            </a:r>
            <a:r>
              <a:rPr lang="en-US" dirty="0"/>
              <a:t>is it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98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96243"/>
            <a:ext cx="11442754" cy="2602046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Held the week leading up to Michigan’s annual fall career fair</a:t>
            </a:r>
          </a:p>
          <a:p>
            <a:pPr fontAlgn="base"/>
            <a:r>
              <a:rPr lang="en-US" sz="2400" dirty="0"/>
              <a:t>Give each company its own table (typically 2-3 recruiters per company show up)</a:t>
            </a:r>
          </a:p>
          <a:p>
            <a:pPr fontAlgn="base"/>
            <a:r>
              <a:rPr lang="en-US" sz="2400" dirty="0"/>
              <a:t>Have students rotate between each table at set time period</a:t>
            </a:r>
          </a:p>
          <a:p>
            <a:pPr fontAlgn="base"/>
            <a:r>
              <a:rPr lang="en-US" sz="2400" dirty="0"/>
              <a:t>Hosted 9 companies this year </a:t>
            </a:r>
          </a:p>
          <a:p>
            <a:pPr lvl="1" fontAlgn="base"/>
            <a:r>
              <a:rPr lang="en-US" sz="2000" dirty="0"/>
              <a:t>12 minutes per table then rotate students to next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Night With Industry: Event </a:t>
            </a:r>
            <a:r>
              <a:rPr lang="en-US" dirty="0" smtClean="0"/>
              <a:t>Logistics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10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Night With Industry: Event </a:t>
            </a:r>
            <a:r>
              <a:rPr lang="en-US" dirty="0" smtClean="0"/>
              <a:t>Logistics</a:t>
            </a:r>
            <a:endParaRPr lang="en-US" dirty="0"/>
          </a:p>
        </p:txBody>
      </p:sp>
      <p:pic>
        <p:nvPicPr>
          <p:cNvPr id="15362" name="Picture 2" descr="https://lh6.googleusercontent.com/_ml5gjcR9SknLCbYKqomm-TTAmLR2_VD2625nES91vPCTM2cjK1U7LmdpSY9wp1OK8dMarmbREIKWeeZBsqSPr1ucEO3j4orcFT_oonCBPBCwixErDginDs-7empQB6b78NMeTwgeW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1941895"/>
            <a:ext cx="3621004" cy="27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lh4.googleusercontent.com/ja8rvMB9IS01Wj0e8Ru-14UV8zzE3iNZa1pkL6xe_vMEGnkvgvX37yUKitDYTryYWkYKQoOEgJ7Mh5e6SJJ5jf7w-3uUdkyupfy_PHl0P4EwGLkT8hGgRzQo4MiM6I84ZoL8-FBFQ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803" y="1941895"/>
            <a:ext cx="3621003" cy="27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lh5.googleusercontent.com/-KpuuXVmcYI_dw3mWmUSR3DSw5idpfR6lVh5NbOlQDRn5Wi88sOezOQaCwbjlgPhLDBiCQCZf87T1w7g-18r0i5FnMmkETMDzzYhTOnGzntZ7rIDje4ShR6bJQ9993TTP-SghIqsgK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53" y="3892662"/>
            <a:ext cx="3593693" cy="269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287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corporate sponsorship?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28271"/>
            <a:ext cx="11029615" cy="6406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Companies committing resources to aid student chapters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https://lh3.googleusercontent.com/eRhNC0fzTFqRrdiuqV6fP5KHYwndImUpXHC2EpXCEJ611cIDlkkVBPK6ps25hUlwU9ec71l3XyKLTaE6vzZFbM8hA8exN4jwFQ9eEbn4R0vhTtuhHsBfIaeUPXoB5Sn1AUdYVLUiI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46" y="4547033"/>
            <a:ext cx="2683789" cy="20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59" y="2434775"/>
            <a:ext cx="2684079" cy="2012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13" y="4547033"/>
            <a:ext cx="2683788" cy="2012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201" y="2434774"/>
            <a:ext cx="2683789" cy="201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52" y="2451827"/>
            <a:ext cx="2661344" cy="1978736"/>
          </a:xfrm>
          <a:prstGeom prst="rect">
            <a:avLst/>
          </a:prstGeom>
        </p:spPr>
      </p:pic>
      <p:pic>
        <p:nvPicPr>
          <p:cNvPr id="12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064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68355"/>
            <a:ext cx="11442754" cy="1750056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Resumes are optional</a:t>
            </a:r>
          </a:p>
          <a:p>
            <a:pPr fontAlgn="base"/>
            <a:r>
              <a:rPr lang="en-US" sz="2400" dirty="0"/>
              <a:t>Business casual attire</a:t>
            </a:r>
          </a:p>
          <a:p>
            <a:pPr fontAlgn="base"/>
            <a:r>
              <a:rPr lang="en-US" sz="2400" dirty="0"/>
              <a:t>Cater small portions of food (cookies and coffee)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Night With Industry: Event </a:t>
            </a:r>
            <a:r>
              <a:rPr lang="en-US" dirty="0" smtClean="0"/>
              <a:t>Logistics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929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07543"/>
            <a:ext cx="11029616" cy="2977965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sz="2400" dirty="0"/>
              <a:t>Many companies are already on campus recruiting because of career fair the following week</a:t>
            </a:r>
          </a:p>
          <a:p>
            <a:pPr lvl="1" fontAlgn="base"/>
            <a:r>
              <a:rPr lang="en-US" sz="2000" dirty="0"/>
              <a:t>Take advantage of the fact that they are on campus. </a:t>
            </a:r>
          </a:p>
          <a:p>
            <a:pPr lvl="1" fontAlgn="base"/>
            <a:r>
              <a:rPr lang="en-US" sz="2000" dirty="0"/>
              <a:t>They are there to recruit. Setting up an event like this is beneficial to both you and them</a:t>
            </a:r>
          </a:p>
          <a:p>
            <a:pPr fontAlgn="base"/>
            <a:r>
              <a:rPr lang="en-US" sz="2400" dirty="0"/>
              <a:t>Send out invitation letters to companies about 2-3 months prior to the event</a:t>
            </a:r>
          </a:p>
          <a:p>
            <a:pPr fontAlgn="base"/>
            <a:r>
              <a:rPr lang="en-US" sz="2400" dirty="0"/>
              <a:t>This event allows them to find young, bright students without comparing them to more qualified juniors at career fair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Night With Industry: </a:t>
            </a:r>
            <a:r>
              <a:rPr lang="en-US" dirty="0" smtClean="0"/>
              <a:t>attracting companies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182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5922"/>
            <a:ext cx="11442754" cy="2602046"/>
          </a:xfrm>
        </p:spPr>
        <p:txBody>
          <a:bodyPr>
            <a:noAutofit/>
          </a:bodyPr>
          <a:lstStyle/>
          <a:p>
            <a:pPr fontAlgn="base"/>
            <a:r>
              <a:rPr lang="en-US" sz="2400" dirty="0"/>
              <a:t>Students will not be competing with juniors and seniors here</a:t>
            </a:r>
          </a:p>
          <a:p>
            <a:pPr fontAlgn="base"/>
            <a:r>
              <a:rPr lang="en-US" sz="2400" dirty="0"/>
              <a:t>They don’t need to know anything about the company or how to start a conversation - that’s what this event is for!</a:t>
            </a:r>
          </a:p>
          <a:p>
            <a:pPr fontAlgn="base"/>
            <a:r>
              <a:rPr lang="en-US" sz="2400" dirty="0"/>
              <a:t>Advertise the event in the sophomore </a:t>
            </a:r>
            <a:r>
              <a:rPr lang="en-US" sz="2400" dirty="0" err="1"/>
              <a:t>ChE</a:t>
            </a:r>
            <a:r>
              <a:rPr lang="en-US" sz="2400" dirty="0"/>
              <a:t> classes</a:t>
            </a:r>
          </a:p>
          <a:p>
            <a:pPr lvl="1" fontAlgn="base"/>
            <a:r>
              <a:rPr lang="en-US" sz="2000" dirty="0"/>
              <a:t>Much easier to get sophomores out to this event</a:t>
            </a:r>
          </a:p>
          <a:p>
            <a:pPr fontAlgn="base"/>
            <a:r>
              <a:rPr lang="en-US" sz="2400" dirty="0"/>
              <a:t>Get students to RSVP so you know how many chairs you’ll need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Night With Industry: </a:t>
            </a:r>
            <a:r>
              <a:rPr lang="en-US" dirty="0" smtClean="0"/>
              <a:t>attracting Students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30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0" y="2867421"/>
            <a:ext cx="2362200" cy="2602046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sz="2870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72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715956"/>
            <a:ext cx="11029615" cy="492522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Making initial contact with </a:t>
            </a:r>
            <a:r>
              <a:rPr lang="en-US" sz="2400" dirty="0" smtClean="0"/>
              <a:t>companies</a:t>
            </a:r>
            <a:endParaRPr lang="en-US" sz="2000" dirty="0" smtClean="0"/>
          </a:p>
          <a:p>
            <a:pPr lvl="1"/>
            <a:r>
              <a:rPr lang="en-US" sz="2000" dirty="0" smtClean="0"/>
              <a:t>Who reaches out</a:t>
            </a:r>
          </a:p>
          <a:p>
            <a:pPr lvl="1"/>
            <a:r>
              <a:rPr lang="en-US" sz="2000" dirty="0" smtClean="0"/>
              <a:t>Where to reach out</a:t>
            </a:r>
          </a:p>
          <a:p>
            <a:pPr lvl="1"/>
            <a:r>
              <a:rPr lang="en-US" sz="2000" dirty="0" smtClean="0"/>
              <a:t>Why you deserve funding</a:t>
            </a:r>
          </a:p>
          <a:p>
            <a:r>
              <a:rPr lang="en-US" sz="2400" dirty="0" smtClean="0"/>
              <a:t>How to sustain these corporate relationships</a:t>
            </a:r>
          </a:p>
          <a:p>
            <a:r>
              <a:rPr lang="en-US" sz="2400" dirty="0" smtClean="0"/>
              <a:t>Detailed examples of our two main corporate sponsored events</a:t>
            </a:r>
          </a:p>
          <a:p>
            <a:pPr lvl="1"/>
            <a:r>
              <a:rPr lang="en-US" sz="2000" dirty="0" smtClean="0"/>
              <a:t>Weekly luncheons</a:t>
            </a:r>
          </a:p>
          <a:p>
            <a:pPr lvl="1"/>
            <a:r>
              <a:rPr lang="en-US" sz="2000" dirty="0" smtClean="0"/>
              <a:t>Night with Industry</a:t>
            </a:r>
          </a:p>
          <a:p>
            <a:r>
              <a:rPr lang="en-US" sz="2400" dirty="0" smtClean="0"/>
              <a:t>How corporate sponsorship is used in our mentorship program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50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reaches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44063"/>
            <a:ext cx="11029615" cy="2391504"/>
          </a:xfrm>
        </p:spPr>
        <p:txBody>
          <a:bodyPr/>
          <a:lstStyle/>
          <a:p>
            <a:pPr fontAlgn="base"/>
            <a:r>
              <a:rPr lang="en-US" sz="2400" dirty="0"/>
              <a:t>Depends on the type of outreach</a:t>
            </a:r>
          </a:p>
          <a:p>
            <a:pPr lvl="1" fontAlgn="base"/>
            <a:r>
              <a:rPr lang="en-US" sz="2000" dirty="0"/>
              <a:t>For ongoing primary events - President</a:t>
            </a:r>
          </a:p>
          <a:p>
            <a:pPr lvl="1" fontAlgn="base"/>
            <a:r>
              <a:rPr lang="en-US" sz="2000" dirty="0"/>
              <a:t>For funding applications - Treasurer</a:t>
            </a:r>
          </a:p>
          <a:p>
            <a:pPr fontAlgn="base"/>
            <a:r>
              <a:rPr lang="en-US" sz="2200" dirty="0"/>
              <a:t>Try to encourage people to join executive board by showing different positions can be in charge of different corporate outreach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38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reach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97600"/>
            <a:ext cx="11029615" cy="2784952"/>
          </a:xfrm>
        </p:spPr>
        <p:txBody>
          <a:bodyPr/>
          <a:lstStyle/>
          <a:p>
            <a:pPr fontAlgn="base"/>
            <a:r>
              <a:rPr lang="en-US" sz="2400" dirty="0"/>
              <a:t>Some questions to ask of your chapter to find the right companies to reach out to:</a:t>
            </a:r>
          </a:p>
          <a:p>
            <a:pPr lvl="1" fontAlgn="base"/>
            <a:r>
              <a:rPr lang="en-US" sz="2000" dirty="0"/>
              <a:t>What companies hire a lot of chemical engineers from our school?</a:t>
            </a:r>
          </a:p>
          <a:p>
            <a:pPr lvl="1" fontAlgn="base"/>
            <a:r>
              <a:rPr lang="en-US" sz="2000" dirty="0" smtClean="0"/>
              <a:t>Are </a:t>
            </a:r>
            <a:r>
              <a:rPr lang="en-US" sz="2000" dirty="0"/>
              <a:t>they any local companies with ties to your chapter/school?</a:t>
            </a:r>
          </a:p>
          <a:p>
            <a:pPr lvl="1" fontAlgn="base"/>
            <a:r>
              <a:rPr lang="en-US" sz="2000" dirty="0"/>
              <a:t>Where are recent alumni working at with strong ties to the chapter</a:t>
            </a:r>
            <a:r>
              <a:rPr lang="en-US" sz="2000" dirty="0" smtClean="0"/>
              <a:t>?</a:t>
            </a:r>
          </a:p>
          <a:p>
            <a:pPr lvl="1" fontAlgn="base"/>
            <a:r>
              <a:rPr lang="en-US" sz="2000" dirty="0" smtClean="0"/>
              <a:t>Does the company have any outside representation that is closer to campus?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304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Justification for why you deserve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26496"/>
            <a:ext cx="11029615" cy="3214847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First and foremost, companies set this money aside and it is there for the taking</a:t>
            </a:r>
          </a:p>
          <a:p>
            <a:pPr fontAlgn="base"/>
            <a:r>
              <a:rPr lang="en-US" sz="2400" dirty="0"/>
              <a:t>These companies have complex processes in their plants and will always need </a:t>
            </a:r>
            <a:r>
              <a:rPr lang="en-US" sz="2400" dirty="0" smtClean="0"/>
              <a:t> </a:t>
            </a:r>
            <a:r>
              <a:rPr lang="en-US" sz="2400" dirty="0" smtClean="0"/>
              <a:t>the best and brightest </a:t>
            </a:r>
            <a:r>
              <a:rPr lang="en-US" sz="2400" dirty="0"/>
              <a:t>c</a:t>
            </a:r>
            <a:r>
              <a:rPr lang="en-US" sz="2400" dirty="0" smtClean="0"/>
              <a:t>hemical </a:t>
            </a:r>
            <a:r>
              <a:rPr lang="en-US" sz="2400" dirty="0"/>
              <a:t>e</a:t>
            </a:r>
            <a:r>
              <a:rPr lang="en-US" sz="2400" dirty="0" smtClean="0"/>
              <a:t>ngineers</a:t>
            </a:r>
            <a:r>
              <a:rPr lang="en-US" sz="2400" dirty="0"/>
              <a:t>. </a:t>
            </a:r>
            <a:endParaRPr lang="en-US" sz="2400" dirty="0" smtClean="0"/>
          </a:p>
          <a:p>
            <a:pPr fontAlgn="base"/>
            <a:r>
              <a:rPr lang="en-US" sz="2400" dirty="0" smtClean="0"/>
              <a:t>This </a:t>
            </a:r>
            <a:r>
              <a:rPr lang="en-US" sz="2400" dirty="0"/>
              <a:t>helps students in your chapter figure out if they want to work for these places and ultimately save these companies </a:t>
            </a:r>
            <a:r>
              <a:rPr lang="en-US" sz="2400" dirty="0" smtClean="0"/>
              <a:t>money</a:t>
            </a:r>
          </a:p>
          <a:p>
            <a:pPr fontAlgn="base"/>
            <a:r>
              <a:rPr lang="en-US" sz="2400" dirty="0" smtClean="0"/>
              <a:t>Companies are looking to sponsor student organizations that have an established objective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476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Luncheons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26497"/>
            <a:ext cx="11029615" cy="2391504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What are they?</a:t>
            </a:r>
          </a:p>
          <a:p>
            <a:pPr fontAlgn="base"/>
            <a:r>
              <a:rPr lang="en-US" sz="2400" dirty="0"/>
              <a:t>Who attends?</a:t>
            </a:r>
          </a:p>
          <a:p>
            <a:pPr fontAlgn="base"/>
            <a:r>
              <a:rPr lang="en-US" sz="2400" dirty="0"/>
              <a:t>How are they organized?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098" name="Picture 2" descr="1st Lunch 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99" y="2020868"/>
            <a:ext cx="4846108" cy="363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713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Luncheons?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26497"/>
            <a:ext cx="11610808" cy="2880634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Catered presentation from any company with </a:t>
            </a:r>
            <a:r>
              <a:rPr lang="en-US" sz="2400" dirty="0" err="1"/>
              <a:t>ChE</a:t>
            </a:r>
            <a:r>
              <a:rPr lang="en-US" sz="2400" dirty="0"/>
              <a:t> ties</a:t>
            </a:r>
          </a:p>
          <a:p>
            <a:pPr lvl="1" fontAlgn="base"/>
            <a:r>
              <a:rPr lang="en-US" sz="2000" dirty="0"/>
              <a:t>Procter &amp; Gamble, Kraft Heinz, Ford</a:t>
            </a:r>
          </a:p>
          <a:p>
            <a:pPr fontAlgn="base"/>
            <a:r>
              <a:rPr lang="en-US" sz="2400" dirty="0"/>
              <a:t>Not unlike info sessions</a:t>
            </a:r>
          </a:p>
          <a:p>
            <a:pPr lvl="1" fontAlgn="base"/>
            <a:r>
              <a:rPr lang="en-US" sz="2000" dirty="0"/>
              <a:t>Open to only </a:t>
            </a:r>
            <a:r>
              <a:rPr lang="en-US" sz="2000" dirty="0" err="1"/>
              <a:t>AIChE</a:t>
            </a:r>
            <a:r>
              <a:rPr lang="en-US" sz="2000" dirty="0"/>
              <a:t> dues paying members</a:t>
            </a:r>
          </a:p>
          <a:p>
            <a:pPr fontAlgn="base"/>
            <a:r>
              <a:rPr lang="en-US" sz="2400" dirty="0"/>
              <a:t>Regularly scheduled</a:t>
            </a:r>
          </a:p>
          <a:p>
            <a:pPr lvl="1" fontAlgn="base"/>
            <a:r>
              <a:rPr lang="en-US" sz="2000" dirty="0"/>
              <a:t>Every Thursday, 12-1 PM. 1200 EECS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3210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attends luncheons?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833564"/>
            <a:ext cx="11442754" cy="4592836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Company Representative</a:t>
            </a:r>
          </a:p>
          <a:p>
            <a:pPr lvl="1" fontAlgn="base"/>
            <a:r>
              <a:rPr lang="en-US" sz="2000" dirty="0"/>
              <a:t>Arrive on campus ~10 minutes before the luncheon starts</a:t>
            </a:r>
          </a:p>
          <a:p>
            <a:pPr fontAlgn="base"/>
            <a:r>
              <a:rPr lang="en-US" sz="2400" dirty="0" err="1"/>
              <a:t>AIChE</a:t>
            </a:r>
            <a:r>
              <a:rPr lang="en-US" sz="2400" dirty="0"/>
              <a:t> Members</a:t>
            </a:r>
          </a:p>
          <a:p>
            <a:pPr lvl="1" fontAlgn="base"/>
            <a:r>
              <a:rPr lang="en-US" sz="2000" dirty="0"/>
              <a:t>Students line up outside of the meeting room</a:t>
            </a:r>
          </a:p>
          <a:p>
            <a:pPr fontAlgn="base"/>
            <a:r>
              <a:rPr lang="en-US" sz="2400" dirty="0" err="1"/>
              <a:t>AIChE</a:t>
            </a:r>
            <a:r>
              <a:rPr lang="en-US" sz="2400" dirty="0"/>
              <a:t> Executive Board</a:t>
            </a:r>
          </a:p>
          <a:p>
            <a:pPr lvl="1" fontAlgn="base"/>
            <a:r>
              <a:rPr lang="en-US" sz="2000" dirty="0"/>
              <a:t>Set up the food </a:t>
            </a:r>
          </a:p>
          <a:p>
            <a:pPr lvl="1" fontAlgn="base"/>
            <a:r>
              <a:rPr lang="en-US" sz="2000" dirty="0"/>
              <a:t>Facilitate smooth process</a:t>
            </a:r>
          </a:p>
          <a:p>
            <a:pPr fontAlgn="base"/>
            <a:r>
              <a:rPr lang="en-US" sz="2400" dirty="0"/>
              <a:t>Faculty</a:t>
            </a:r>
          </a:p>
          <a:p>
            <a:pPr lvl="1" fontAlgn="base"/>
            <a:r>
              <a:rPr lang="en-US" sz="2000" dirty="0" err="1"/>
              <a:t>AIChE</a:t>
            </a:r>
            <a:r>
              <a:rPr lang="en-US" sz="2000" dirty="0"/>
              <a:t> Advisor, department advisor, &amp; other professors attend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4" descr="Image result for university of michigan chemical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54" y="5842487"/>
            <a:ext cx="898417" cy="7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234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5614</TotalTime>
  <Words>1008</Words>
  <Application>Microsoft Office PowerPoint</Application>
  <PresentationFormat>Widescreen</PresentationFormat>
  <Paragraphs>172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 Black</vt:lpstr>
      <vt:lpstr>Calibri</vt:lpstr>
      <vt:lpstr>Gill Sans MT</vt:lpstr>
      <vt:lpstr>Wingdings 2</vt:lpstr>
      <vt:lpstr>Dividend</vt:lpstr>
      <vt:lpstr>CORPORATE SPONORSHIP AND YOUR AICHE CHAPTER </vt:lpstr>
      <vt:lpstr>What is corporate sponsorship?</vt:lpstr>
      <vt:lpstr>Outline of today’s presentation</vt:lpstr>
      <vt:lpstr>Who reaches out</vt:lpstr>
      <vt:lpstr>Where to reach out</vt:lpstr>
      <vt:lpstr>Justification for why you deserve resources</vt:lpstr>
      <vt:lpstr>Luncheons</vt:lpstr>
      <vt:lpstr>What are Luncheons?</vt:lpstr>
      <vt:lpstr>Who attends luncheons?</vt:lpstr>
      <vt:lpstr>How are luncheons organized</vt:lpstr>
      <vt:lpstr>How Are Luncheons Organized? (cont)</vt:lpstr>
      <vt:lpstr>How Are Luncheons Organized? (cont)</vt:lpstr>
      <vt:lpstr>How Are Luncheons Organized? (cont)</vt:lpstr>
      <vt:lpstr>How Are Luncheons Organized? (cont)</vt:lpstr>
      <vt:lpstr>How Are Luncheons Organized? (cont)</vt:lpstr>
      <vt:lpstr>AIChE Mentorship Program</vt:lpstr>
      <vt:lpstr>Night With Industry:  What is it?</vt:lpstr>
      <vt:lpstr>Night With Industry: Event Logistics</vt:lpstr>
      <vt:lpstr>Night With Industry: Event Logistics</vt:lpstr>
      <vt:lpstr>Night With Industry: Event Logistics</vt:lpstr>
      <vt:lpstr>Night With Industry: attracting companies</vt:lpstr>
      <vt:lpstr>Night With Industry: attracting Students</vt:lpstr>
      <vt:lpstr>questions</vt:lpstr>
    </vt:vector>
  </TitlesOfParts>
  <Company>University of Michigan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Photobioreator: Mixtrophic Lipid Enrichment inMicroAlgae</dc:title>
  <dc:creator>Shrosbree, Lisa</dc:creator>
  <cp:lastModifiedBy>Fritz Hyde</cp:lastModifiedBy>
  <cp:revision>86</cp:revision>
  <dcterms:created xsi:type="dcterms:W3CDTF">2017-10-01T22:41:57Z</dcterms:created>
  <dcterms:modified xsi:type="dcterms:W3CDTF">2017-10-31T16:13:03Z</dcterms:modified>
</cp:coreProperties>
</file>