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6858000" cx="9144000"/>
  <p:notesSz cx="6858000" cy="9144000"/>
  <p:embeddedFontLst>
    <p:embeddedFont>
      <p:font typeface="PT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TSans-italic.fntdata"/><Relationship Id="rId20" Type="http://schemas.openxmlformats.org/officeDocument/2006/relationships/slide" Target="slides/slide14.xml"/><Relationship Id="rId41" Type="http://schemas.openxmlformats.org/officeDocument/2006/relationships/font" Target="fonts/PT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PTSans-bold.fntdata"/><Relationship Id="rId16" Type="http://schemas.openxmlformats.org/officeDocument/2006/relationships/slide" Target="slides/slide10.xml"/><Relationship Id="rId38" Type="http://schemas.openxmlformats.org/officeDocument/2006/relationships/font" Target="fonts/PTSans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>
            <p:ph idx="2" type="sldImg"/>
          </p:nvPr>
        </p:nvSpPr>
        <p:spPr>
          <a:xfrm>
            <a:off x="1143596" y="685800"/>
            <a:ext cx="45708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>
            <p:ph idx="2" type="sldImg"/>
          </p:nvPr>
        </p:nvSpPr>
        <p:spPr>
          <a:xfrm>
            <a:off x="1143596" y="685800"/>
            <a:ext cx="45708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Shape 368"/>
          <p:cNvSpPr/>
          <p:nvPr>
            <p:ph idx="2" type="sldImg"/>
          </p:nvPr>
        </p:nvSpPr>
        <p:spPr>
          <a:xfrm>
            <a:off x="1143596" y="685800"/>
            <a:ext cx="45708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>
            <p:ph idx="2" type="sldImg"/>
          </p:nvPr>
        </p:nvSpPr>
        <p:spPr>
          <a:xfrm>
            <a:off x="1143596" y="685800"/>
            <a:ext cx="45708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/>
          <p:nvPr>
            <p:ph idx="2" type="sldImg"/>
          </p:nvPr>
        </p:nvSpPr>
        <p:spPr>
          <a:xfrm>
            <a:off x="1143596" y="685800"/>
            <a:ext cx="45708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Shape 4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457200" y="1947332"/>
            <a:ext cx="4030200" cy="4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2" type="body"/>
          </p:nvPr>
        </p:nvSpPr>
        <p:spPr>
          <a:xfrm>
            <a:off x="4656667" y="1949212"/>
            <a:ext cx="4030200" cy="4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5875079"/>
            <a:ext cx="86868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oking up to clouds and blue sky surrounded by glass-walled buildings" id="60" name="Shape 60" title="Slide Design Picture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656171" y="0"/>
            <a:ext cx="5487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type="ctrTitle"/>
          </p:nvPr>
        </p:nvSpPr>
        <p:spPr>
          <a:xfrm>
            <a:off x="456129" y="685801"/>
            <a:ext cx="29727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" type="subTitle"/>
          </p:nvPr>
        </p:nvSpPr>
        <p:spPr>
          <a:xfrm>
            <a:off x="456129" y="5410200"/>
            <a:ext cx="2972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1pPr>
            <a:lvl2pPr indent="0" lvl="1" marL="4572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2pPr>
            <a:lvl3pPr indent="0" lvl="2" marL="914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4pPr>
            <a:lvl5pPr indent="0" lvl="4" marL="18288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indent="0" lvl="5" marL="22860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6pPr>
            <a:lvl7pPr indent="0" lvl="6" marL="27432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8pPr>
            <a:lvl9pPr indent="0" lvl="8" marL="3657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970613" y="685800"/>
            <a:ext cx="7717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56129" y="2590800"/>
            <a:ext cx="61737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454937" y="5410200"/>
            <a:ext cx="61749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5pPr>
            <a:lvl6pPr indent="-228600" lvl="5" marL="27432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6pPr>
            <a:lvl7pPr indent="-228600" lvl="6" marL="32004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7pPr>
            <a:lvl8pPr indent="-228600" lvl="7" marL="36576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8pPr>
            <a:lvl9pPr indent="-228600" lvl="8" marL="4114800" rtl="0"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970613" y="685800"/>
            <a:ext cx="37728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x="4914991" y="685800"/>
            <a:ext cx="37728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970501" y="685800"/>
            <a:ext cx="3772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5pPr>
            <a:lvl6pPr indent="-228600" lvl="5" marL="27432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6pPr>
            <a:lvl7pPr indent="-228600" lvl="6" marL="3200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7pPr>
            <a:lvl8pPr indent="-228600" lvl="7" marL="3657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8pPr>
            <a:lvl9pPr indent="-228600" lvl="8" marL="4114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970501" y="1676400"/>
            <a:ext cx="37728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3" type="body"/>
          </p:nvPr>
        </p:nvSpPr>
        <p:spPr>
          <a:xfrm>
            <a:off x="4914989" y="685800"/>
            <a:ext cx="37728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5pPr>
            <a:lvl6pPr indent="-228600" lvl="5" marL="27432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6pPr>
            <a:lvl7pPr indent="-228600" lvl="6" marL="3200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7pPr>
            <a:lvl8pPr indent="-228600" lvl="7" marL="3657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8pPr>
            <a:lvl9pPr indent="-228600" lvl="8" marL="4114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4" type="body"/>
          </p:nvPr>
        </p:nvSpPr>
        <p:spPr>
          <a:xfrm>
            <a:off x="4913798" y="1676400"/>
            <a:ext cx="37728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Shape 102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456129" y="685800"/>
            <a:ext cx="29727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657361" y="685800"/>
            <a:ext cx="50295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2" type="body"/>
          </p:nvPr>
        </p:nvSpPr>
        <p:spPr>
          <a:xfrm>
            <a:off x="456129" y="5410200"/>
            <a:ext cx="2972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5pPr>
            <a:lvl6pPr indent="-228600" lvl="5" marL="27432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6pPr>
            <a:lvl7pPr indent="-228600" lvl="6" marL="3200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7pPr>
            <a:lvl8pPr indent="-228600" lvl="7" marL="3657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8pPr>
            <a:lvl9pPr indent="-228600" lvl="8" marL="4114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56129" y="685800"/>
            <a:ext cx="29727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2" name="Shape 112"/>
          <p:cNvSpPr/>
          <p:nvPr>
            <p:ph idx="2" type="pic"/>
          </p:nvPr>
        </p:nvSpPr>
        <p:spPr>
          <a:xfrm>
            <a:off x="3657362" y="685800"/>
            <a:ext cx="5030400" cy="5486400"/>
          </a:xfrm>
          <a:prstGeom prst="rect">
            <a:avLst/>
          </a:prstGeom>
          <a:noFill/>
          <a:ln cap="flat" cmpd="sng" w="635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56129" y="5410200"/>
            <a:ext cx="29727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None/>
              <a:defRPr/>
            </a:lvl1pPr>
            <a:lvl2pPr indent="-228600" lvl="1" marL="914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2pPr>
            <a:lvl3pPr indent="-228600" lvl="2" marL="1371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3pPr>
            <a:lvl4pPr indent="-228600" lvl="3" marL="1828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4pPr>
            <a:lvl5pPr indent="-228600" lvl="4" marL="22860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5pPr>
            <a:lvl6pPr indent="-228600" lvl="5" marL="27432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6pPr>
            <a:lvl7pPr indent="-228600" lvl="6" marL="32004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7pPr>
            <a:lvl8pPr indent="-228600" lvl="7" marL="36576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8pPr>
            <a:lvl9pPr indent="-228600" lvl="8" marL="4114800" rtl="0">
              <a:spcBef>
                <a:spcPts val="600"/>
              </a:spcBef>
              <a:spcAft>
                <a:spcPts val="0"/>
              </a:spcAft>
              <a:buSzPts val="1400"/>
              <a:buFont typeface="Cantarell"/>
              <a:buNone/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Shape 116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" type="body"/>
          </p:nvPr>
        </p:nvSpPr>
        <p:spPr>
          <a:xfrm rot="5400000">
            <a:off x="2733773" y="-1077300"/>
            <a:ext cx="4191000" cy="77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0" name="Shape 120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 rot="5400000">
            <a:off x="5458823" y="2943150"/>
            <a:ext cx="54864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 rot="5400000">
            <a:off x="1266668" y="-124800"/>
            <a:ext cx="5486400" cy="71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1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2pPr>
            <a:lvl3pPr indent="-317500" lvl="2" marL="13716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4pPr>
            <a:lvl5pPr indent="-317500" lvl="4" marL="22860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6pPr>
            <a:lvl7pPr indent="-317500" lvl="6" marL="32004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8pPr>
            <a:lvl9pPr indent="-317500" lvl="8" marL="4114800" rtl="0">
              <a:spcBef>
                <a:spcPts val="6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8" name="Shape 128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457200" y="5105400"/>
            <a:ext cx="823067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ntarel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970613" y="685800"/>
            <a:ext cx="377288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48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914991" y="685800"/>
            <a:ext cx="377288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48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36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 flipH="1" rot="10800000">
            <a:off x="0" y="4124213"/>
            <a:ext cx="8458200" cy="95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 txBox="1"/>
          <p:nvPr>
            <p:ph type="ctrTitle"/>
          </p:nvPr>
        </p:nvSpPr>
        <p:spPr>
          <a:xfrm>
            <a:off x="685800" y="1734343"/>
            <a:ext cx="7772400" cy="2245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" type="subTitle"/>
          </p:nvPr>
        </p:nvSpPr>
        <p:spPr>
          <a:xfrm>
            <a:off x="685800" y="4124476"/>
            <a:ext cx="7772400" cy="95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theme" Target="../theme/theme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947332"/>
            <a:ext cx="8229600" cy="46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5105400"/>
            <a:ext cx="8230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ntarell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970613" y="685800"/>
            <a:ext cx="7717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–"/>
              <a:defRPr/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–"/>
              <a:defRPr/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–"/>
              <a:defRPr/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tarell"/>
              <a:buChar char="–"/>
              <a:defRPr/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457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3124200" y="6356351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8890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6553200" y="6356351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buNone/>
              <a:defRPr/>
            </a:lvl1pPr>
            <a:lvl2pPr indent="0" lvl="1" marL="0" marR="0" rtl="0" algn="r">
              <a:buNone/>
              <a:defRPr/>
            </a:lvl2pPr>
            <a:lvl3pPr indent="0" lvl="2" marL="0" marR="0" rtl="0" algn="r">
              <a:buNone/>
              <a:defRPr/>
            </a:lvl3pPr>
            <a:lvl4pPr indent="0" lvl="3" marL="0" marR="0" rtl="0" algn="r">
              <a:buNone/>
              <a:defRPr/>
            </a:lvl4pPr>
            <a:lvl5pPr indent="0" lvl="4" marL="0" marR="0" rtl="0" algn="r">
              <a:buNone/>
              <a:defRPr/>
            </a:lvl5pPr>
            <a:lvl6pPr indent="0" lvl="5" marL="0" marR="0" rtl="0" algn="r">
              <a:buNone/>
              <a:defRPr/>
            </a:lvl6pPr>
            <a:lvl7pPr indent="0" lvl="6" marL="0" marR="0" rtl="0" algn="r">
              <a:buNone/>
              <a:defRPr/>
            </a:lvl7pPr>
            <a:lvl8pPr indent="0" lvl="7" marL="0" marR="0" rtl="0" algn="r">
              <a:buNone/>
              <a:defRPr/>
            </a:lvl8pPr>
            <a:lvl9pPr indent="0" lvl="8" marL="0" marR="0" rtl="0" algn="r">
              <a:buNone/>
              <a:defRPr/>
            </a:lvl9pPr>
          </a:lstStyle>
          <a:p>
            <a:pPr indent="-88900" lvl="0" mar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7" Type="http://schemas.openxmlformats.org/officeDocument/2006/relationships/image" Target="../media/image9.jpg"/><Relationship Id="rId8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14.png"/><Relationship Id="rId5" Type="http://schemas.openxmlformats.org/officeDocument/2006/relationships/image" Target="../media/image17.jpg"/><Relationship Id="rId6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159750" y="42896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Presented By</a:t>
            </a:r>
            <a:endParaRPr sz="3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Georgia Tech  |  University of Cincinnati  |  Penn State  |  Virginia Tech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-6796" y="2413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/>
        </p:nvSpPr>
        <p:spPr>
          <a:xfrm>
            <a:off x="159750" y="10892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Welcome to the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2014 ASC Workshop on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6" name="Shape 136"/>
          <p:cNvSpPr/>
          <p:nvPr/>
        </p:nvSpPr>
        <p:spPr>
          <a:xfrm>
            <a:off x="-7600" y="2689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59750" y="2689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0F1F5"/>
                </a:solidFill>
                <a:latin typeface="PT Sans"/>
                <a:ea typeface="PT Sans"/>
                <a:cs typeface="PT Sans"/>
                <a:sym typeface="PT Sans"/>
              </a:rPr>
              <a:t>CORPORATE SPONSORSHIP</a:t>
            </a:r>
            <a:endParaRPr sz="4800">
              <a:solidFill>
                <a:srgbClr val="F0F1F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8" name="Shape 138"/>
          <p:cNvSpPr/>
          <p:nvPr/>
        </p:nvSpPr>
        <p:spPr>
          <a:xfrm>
            <a:off x="-7600" y="2684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-6796" y="3445218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Shape 140"/>
          <p:cNvSpPr/>
          <p:nvPr/>
        </p:nvSpPr>
        <p:spPr>
          <a:xfrm flipH="1">
            <a:off x="9060200" y="2684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/>
        </p:nvSpPr>
        <p:spPr>
          <a:xfrm flipH="1">
            <a:off x="9061004" y="3445218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 flipH="1">
            <a:off x="9061004" y="2413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Shape 265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SPONSORSHIP PACKET CONSTRUCTION</a:t>
            </a:r>
            <a:endParaRPr sz="43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Shape 270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Explain why a company 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would like to sponsor your chapter.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Publicity perks such as a name on chapter t-shirt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Special events invitations (e.g. Industry Mixer)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Opportunity to host meetings or plant tours</a:t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SPONSORSHIP PACKET CONSTRUCTION</a:t>
            </a:r>
            <a:endParaRPr sz="43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Include multiple ways a company can sponsor your chapter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Create Sponsorship Level Packages that have increasing perks (Silver, Gold, Platinum, etc.) 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Offer opportunities to sponsor special events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Provide contact information for any questions a company’s representative may have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Work with your university.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Most have a Career Development office with access to companies that hire students from your school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Some schools have co-op or intern advisors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Work with companies your chapter members intern for.</a:t>
            </a:r>
            <a:endParaRPr b="1"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Have members provide an HR contact for the company they co-op or intern for</a:t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Shape 292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GAINING CORPORATE CONTACTS</a:t>
            </a:r>
            <a:endParaRPr sz="43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Shape 296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Talk with professors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Professors often conduct research for industry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Keep a directory of AIChE alumni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Phone numbers, emails, names of companies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Utilize YPC and local or nearby AIChE chapters (if available)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Consider family or friends’ families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GAINING CORPORATE CONTACTS</a:t>
            </a:r>
            <a:endParaRPr sz="43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Always be professional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Provide a letter explaining what your fundraising packet entails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Be sure to follow-up with both email and phone calls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CONTACTING COMPANIES</a:t>
            </a:r>
            <a:endParaRPr sz="47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/>
        </p:nvSpPr>
        <p:spPr>
          <a:xfrm>
            <a:off x="161400" y="3251000"/>
            <a:ext cx="88245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Corporate Sponsorship Opportunities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Andrew Osheka   |   Cory Thomas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-5146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/>
        </p:nvSpPr>
        <p:spPr>
          <a:xfrm>
            <a:off x="-5950" y="1650799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 txBox="1"/>
          <p:nvPr/>
        </p:nvSpPr>
        <p:spPr>
          <a:xfrm>
            <a:off x="161400" y="1650799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0F1F5"/>
                </a:solidFill>
                <a:latin typeface="PT Sans"/>
                <a:ea typeface="PT Sans"/>
                <a:cs typeface="PT Sans"/>
                <a:sym typeface="PT Sans"/>
              </a:rPr>
              <a:t>PENN STATE UNIVERSITY</a:t>
            </a:r>
            <a:endParaRPr sz="4800">
              <a:solidFill>
                <a:srgbClr val="F0F1F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32" name="Shape 332"/>
          <p:cNvSpPr/>
          <p:nvPr/>
        </p:nvSpPr>
        <p:spPr>
          <a:xfrm>
            <a:off x="-59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-5146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/>
          <p:nvPr/>
        </p:nvSpPr>
        <p:spPr>
          <a:xfrm flipH="1">
            <a:off x="90618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/>
          <p:nvPr/>
        </p:nvSpPr>
        <p:spPr>
          <a:xfrm flipH="1">
            <a:off x="9062654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 flipH="1">
            <a:off x="9062654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idx="1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Formal Events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Information Sessions   |   Resume Reviews         </a:t>
            </a:r>
            <a:r>
              <a:rPr lang="en" sz="600">
                <a:solidFill>
                  <a:srgbClr val="CCCCCC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sz="600">
              <a:solidFill>
                <a:srgbClr val="CCCCCC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Seminars   |   Workshops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Informal Events</a:t>
            </a:r>
            <a:endParaRPr b="1"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Tailgates   |   Lunch &amp; Learns   |   Social / teambuilding events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Branding Opportunities</a:t>
            </a:r>
            <a:endParaRPr b="1"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86360" lvl="0" marL="228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        Apparel   |   Large Purchases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SPONSORSHIP</a:t>
            </a:r>
            <a:r>
              <a:rPr lang="en" sz="47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 CATEGORIES</a:t>
            </a:r>
            <a:endParaRPr sz="47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Shape 355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Shape 356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FORMAL EVENTS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Shape 360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346550" y="1433125"/>
            <a:ext cx="41715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General Meetings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Information Sessions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Lunch &amp; Learns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Seminars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Resume Reviews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5550" y="2268325"/>
            <a:ext cx="2275800" cy="37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9315" y="4176027"/>
            <a:ext cx="1854900" cy="18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89316" y="2268325"/>
            <a:ext cx="1854900" cy="18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idx="1" type="body"/>
          </p:nvPr>
        </p:nvSpPr>
        <p:spPr>
          <a:xfrm>
            <a:off x="346550" y="1433125"/>
            <a:ext cx="35004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Tailgates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Ice Cream Socials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Plant Tours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Sporting / Team Building Events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1" name="Shape 371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Shape 373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INFORMAL EVENTS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4" name="Shape 374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Shape 376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Shape 377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Shape 378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7487" y="4689818"/>
            <a:ext cx="1542900" cy="17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7488" y="1863276"/>
            <a:ext cx="1542900" cy="27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0768" y="1872599"/>
            <a:ext cx="1458000" cy="17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98825" y="1883898"/>
            <a:ext cx="1692900" cy="280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98825" y="4760163"/>
            <a:ext cx="1655400" cy="16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70768" y="3664523"/>
            <a:ext cx="1458000" cy="276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idx="1" type="body"/>
          </p:nvPr>
        </p:nvSpPr>
        <p:spPr>
          <a:xfrm>
            <a:off x="346550" y="1433125"/>
            <a:ext cx="35697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Apparel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High-visibility items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Large or 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expensive events</a:t>
            </a:r>
            <a:endParaRPr b="1" i="0" sz="32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0" name="Shape 390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BRANDING OPPORTUNITIES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Shape 395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 b="22785" l="0" r="0" t="0"/>
          <a:stretch/>
        </p:blipFill>
        <p:spPr>
          <a:xfrm>
            <a:off x="6908625" y="1828800"/>
            <a:ext cx="1883100" cy="14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0740" y="1828800"/>
            <a:ext cx="2743500" cy="17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8620" y="3337800"/>
            <a:ext cx="1855800" cy="329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51790" y="3664600"/>
            <a:ext cx="2743500" cy="297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712700" y="1806400"/>
            <a:ext cx="3509700" cy="4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Georgia Tech</a:t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Taylor Newsom, 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Ben Murray, Vice 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University of Cincinnati</a:t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John Panning, Co-President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Blake Boswell, Co-President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descr="Georgia Tech Logo.png"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949" y="1896350"/>
            <a:ext cx="1407201" cy="8890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INTRODUCTIONS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 txBox="1"/>
          <p:nvPr/>
        </p:nvSpPr>
        <p:spPr>
          <a:xfrm>
            <a:off x="4921600" y="1806400"/>
            <a:ext cx="3509700" cy="46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Penn State University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Andrew Osheka, 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Cory Thomas, Vice 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Virginia Tech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Shashwat Sinha, President</a:t>
            </a:r>
            <a:endParaRPr sz="1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58" name="Shape 158"/>
          <p:cNvCxnSpPr/>
          <p:nvPr/>
        </p:nvCxnSpPr>
        <p:spPr>
          <a:xfrm>
            <a:off x="4572000" y="1779550"/>
            <a:ext cx="0" cy="470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University of Cincinnati.png"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2825" y="3843068"/>
            <a:ext cx="2369450" cy="20571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nn State.png" id="160" name="Shape 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8675" y="2098025"/>
            <a:ext cx="2675550" cy="485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rginia Tech.png" id="161" name="Shape 1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4776" y="4427101"/>
            <a:ext cx="1883337" cy="88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idx="1" type="body"/>
          </p:nvPr>
        </p:nvSpPr>
        <p:spPr>
          <a:xfrm>
            <a:off x="344800" y="1433125"/>
            <a:ext cx="8311500" cy="54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Look for opportunities that provide value to members and companies</a:t>
            </a:r>
            <a:endParaRPr b="1"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i="0" lang="en" sz="24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Partnering with other student organizations </a:t>
            </a: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(ASME, ACS, ΩΧΕ)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It never hurts to ask!</a:t>
            </a:r>
            <a:endParaRPr b="1" sz="28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Communication is critical</a:t>
            </a:r>
            <a:endParaRPr b="1" i="0" sz="28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i="0" lang="en" sz="2800" u="none" cap="none" strike="noStrike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Follow up</a:t>
            </a:r>
            <a:endParaRPr b="1" i="0" sz="2800" u="none" cap="none" strike="noStrike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Shape 409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KEYS TO SUCCESS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Shape 413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/>
        </p:nvSpPr>
        <p:spPr>
          <a:xfrm>
            <a:off x="161400" y="3251000"/>
            <a:ext cx="88245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Let’s Put It All Together!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Shashwat Sinha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-5146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-5950" y="1650799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Shape 422"/>
          <p:cNvSpPr txBox="1"/>
          <p:nvPr/>
        </p:nvSpPr>
        <p:spPr>
          <a:xfrm>
            <a:off x="161400" y="1650799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0F1F5"/>
                </a:solidFill>
                <a:latin typeface="PT Sans"/>
                <a:ea typeface="PT Sans"/>
                <a:cs typeface="PT Sans"/>
                <a:sym typeface="PT Sans"/>
              </a:rPr>
              <a:t>VIRGINIA TECH</a:t>
            </a:r>
            <a:endParaRPr sz="4800">
              <a:solidFill>
                <a:srgbClr val="F0F1F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-59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-5146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/>
          <p:nvPr/>
        </p:nvSpPr>
        <p:spPr>
          <a:xfrm flipH="1">
            <a:off x="90618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Shape 426"/>
          <p:cNvSpPr/>
          <p:nvPr/>
        </p:nvSpPr>
        <p:spPr>
          <a:xfrm flipH="1">
            <a:off x="9062654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Shape 427"/>
          <p:cNvSpPr/>
          <p:nvPr/>
        </p:nvSpPr>
        <p:spPr>
          <a:xfrm flipH="1">
            <a:off x="9062654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Show value to companies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Large events, Strong relationships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Create sponsorship packet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Define your chapter and opportunities to companies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Corporate Sponsorship Opportunities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Formal &amp; Informal Events, Branding Opportunities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3" name="Shape 433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SUMMARY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Shape 439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What is it?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 night of presentations by companies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Why does it work?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Great amount of value for both companies and students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This Year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14 companies, 130+ students, $10500 raised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CAREER FORUM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9" name="Shape 449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Shape 451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Shape 452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Decide date/time and type of Career Forum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Food vs. no food, presentations vs. no presentations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Have a set budget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Knowing how much money you have will decide what you can do.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Be organized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It is easy to get scattered and lost.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Shape 461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PLANNING THE FORUM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Shape 463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Shape 464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ORGANIZATION IS KEY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4" name="Shape 474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Shape 476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Shape 478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Career Forum 2014.png"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68791"/>
            <a:ext cx="9144000" cy="2755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Contact companies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Email company representatives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Create donation tier system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Recognize companies based on donation levels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Send invoices for donations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Companies need invoices for donations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5" name="Shape 485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PLANNING THE FORUM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88" name="Shape 488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Shape 491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Shape 499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TIER LEVELS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00" name="Shape 500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Shape 503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Shape 504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 Shot 2014-11-02 at 12.02.02 PM.png"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925" y="1658001"/>
            <a:ext cx="3208400" cy="24560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4-11-02 at 12.02.13 PM.png" id="506" name="Shape 5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3725" y="1659988"/>
            <a:ext cx="3208400" cy="2452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4-11-02 at 12.02.28 PM.png" id="507" name="Shape 5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2925" y="4262463"/>
            <a:ext cx="3208400" cy="24541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4-11-02 at 12.02.39 PM.png" id="508" name="Shape 5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3718" y="4261527"/>
            <a:ext cx="3208400" cy="245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Shape 515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WORKSHOPS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16" name="Shape 516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Shape 519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Shape 520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Shape 521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Invite companies to lead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Creates even more value for companies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Elevator speech, Resumes, Networking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Ideas for Workshops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Creates student interest for event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Advertises the Career Forum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Shape 528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AT THE FORUM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Shape 531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Give your officers jobs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Company representative check-in, projector setup, general help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Student Check-In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Hand out schedules and name tags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Take photos and videos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Great promotional tools for your chapter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36368" l="0" r="0" t="10038"/>
          <a:stretch/>
        </p:blipFill>
        <p:spPr>
          <a:xfrm>
            <a:off x="0" y="3587474"/>
            <a:ext cx="9143997" cy="32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>
            <p:ph idx="4294967295" type="body"/>
          </p:nvPr>
        </p:nvSpPr>
        <p:spPr>
          <a:xfrm>
            <a:off x="457200" y="1590650"/>
            <a:ext cx="8229600" cy="19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500+ students </a:t>
            </a:r>
            <a:endParaRPr b="1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$30,000 in donations for Fall 2014</a:t>
            </a:r>
            <a:endParaRPr b="1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Over 35 corporate sponsors</a:t>
            </a:r>
            <a:endParaRPr b="1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GEORGIA TECH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Shape 541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AFTER THE FORUM</a:t>
            </a:r>
            <a:endParaRPr sz="480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Shape 544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Shape 545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Shape 546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Shape 547"/>
          <p:cNvSpPr txBox="1"/>
          <p:nvPr>
            <p:ph idx="4294967295" type="body"/>
          </p:nvPr>
        </p:nvSpPr>
        <p:spPr>
          <a:xfrm>
            <a:off x="346550" y="1433125"/>
            <a:ext cx="84381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Send thank you emails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Be thankful to companies and invite them back for meetings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Ask companies how to improve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Strengthens relationships to incorporate company suggestions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Have a team meeting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Talk over what worked well and what can be improved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-1135650" y="3401765"/>
            <a:ext cx="88245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|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|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|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|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1200474" y="3412775"/>
            <a:ext cx="88245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-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-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-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-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4" name="Shape 554"/>
          <p:cNvSpPr/>
          <p:nvPr/>
        </p:nvSpPr>
        <p:spPr>
          <a:xfrm>
            <a:off x="-5146" y="11458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-5950" y="1422199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Shape 556"/>
          <p:cNvSpPr txBox="1"/>
          <p:nvPr/>
        </p:nvSpPr>
        <p:spPr>
          <a:xfrm>
            <a:off x="161400" y="1422199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0F1F5"/>
                </a:solidFill>
                <a:latin typeface="PT Sans"/>
                <a:ea typeface="PT Sans"/>
                <a:cs typeface="PT Sans"/>
                <a:sym typeface="PT Sans"/>
              </a:rPr>
              <a:t>QUESTIONS?</a:t>
            </a:r>
            <a:endParaRPr sz="4800">
              <a:solidFill>
                <a:srgbClr val="F0F1F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7" name="Shape 557"/>
          <p:cNvSpPr/>
          <p:nvPr/>
        </p:nvSpPr>
        <p:spPr>
          <a:xfrm>
            <a:off x="-5950" y="14171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Shape 558"/>
          <p:cNvSpPr/>
          <p:nvPr/>
        </p:nvSpPr>
        <p:spPr>
          <a:xfrm>
            <a:off x="-5146" y="21780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/>
          <p:nvPr/>
        </p:nvSpPr>
        <p:spPr>
          <a:xfrm flipH="1">
            <a:off x="9061850" y="14171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Shape 560"/>
          <p:cNvSpPr/>
          <p:nvPr/>
        </p:nvSpPr>
        <p:spPr>
          <a:xfrm flipH="1">
            <a:off x="9062654" y="21780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Shape 561"/>
          <p:cNvSpPr/>
          <p:nvPr/>
        </p:nvSpPr>
        <p:spPr>
          <a:xfrm flipH="1">
            <a:off x="9062654" y="11458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 txBox="1"/>
          <p:nvPr/>
        </p:nvSpPr>
        <p:spPr>
          <a:xfrm>
            <a:off x="159750" y="3031775"/>
            <a:ext cx="8824500" cy="24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Contact Information</a:t>
            </a:r>
            <a:endParaRPr sz="3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               </a:t>
            </a:r>
            <a:r>
              <a:rPr lang="en" sz="10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Georgia Tech       Taylor Newsom      </a:t>
            </a:r>
            <a:r>
              <a:rPr lang="en" sz="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taynew02@gmail.com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University of Cincinnati      </a:t>
            </a:r>
            <a:r>
              <a:rPr lang="en" sz="10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John Panning        </a:t>
            </a:r>
            <a:r>
              <a:rPr lang="en" sz="10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panninjt@mail.uc.edu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                   Penn State       Andrew Osheka     </a:t>
            </a:r>
            <a:r>
              <a:rPr lang="en" sz="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president@psuaiche.com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               </a:t>
            </a:r>
            <a:r>
              <a:rPr lang="en" sz="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" sz="2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Virginia Tech       Shashwat Sinha      shashwat@vt.edu</a:t>
            </a:r>
            <a:endParaRPr sz="2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346550" y="1407050"/>
            <a:ext cx="8435700" cy="921300"/>
          </a:xfrm>
          <a:prstGeom prst="rect">
            <a:avLst/>
          </a:prstGeom>
          <a:solidFill>
            <a:srgbClr val="4495DE">
              <a:alpha val="73730"/>
            </a:srgbClr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/>
          <p:cNvSpPr txBox="1"/>
          <p:nvPr>
            <p:ph idx="4294967295" type="body"/>
          </p:nvPr>
        </p:nvSpPr>
        <p:spPr>
          <a:xfrm>
            <a:off x="346550" y="2328350"/>
            <a:ext cx="4047300" cy="45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Weekly L&amp;L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16 Company Info Sessions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Clearinghouse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Maxed out at 34 booths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500+ student attendees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Resume booklet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Networking Events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200" y="3178475"/>
            <a:ext cx="4248046" cy="28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VALUE PROPOSITION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6" name="Shape 186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Shape 188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Shape 190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46550" y="1438775"/>
            <a:ext cx="84357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E2E5EA"/>
                </a:solidFill>
                <a:latin typeface="PT Sans"/>
                <a:ea typeface="PT Sans"/>
                <a:cs typeface="PT Sans"/>
                <a:sym typeface="PT Sans"/>
              </a:rPr>
              <a:t>To package our sponsorships up as the best recruitment tool to effectively reach ChE students through formal and informal interactions.</a:t>
            </a:r>
            <a:endParaRPr i="1" sz="2100">
              <a:solidFill>
                <a:srgbClr val="E2E5EA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idx="4294967295" type="body"/>
          </p:nvPr>
        </p:nvSpPr>
        <p:spPr>
          <a:xfrm>
            <a:off x="346550" y="2328350"/>
            <a:ext cx="8435700" cy="45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New Sponsors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Graduated Students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Networking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Strengthening Relationships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Effective officer transitions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Follow ups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Addressing and filling company needs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7" name="Shape 197"/>
          <p:cNvSpPr/>
          <p:nvPr/>
        </p:nvSpPr>
        <p:spPr>
          <a:xfrm>
            <a:off x="346550" y="1407050"/>
            <a:ext cx="8435700" cy="921300"/>
          </a:xfrm>
          <a:prstGeom prst="rect">
            <a:avLst/>
          </a:prstGeom>
          <a:solidFill>
            <a:srgbClr val="4495DE">
              <a:alpha val="73730"/>
            </a:srgbClr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BUILDING RELATIONSHIPS</a:t>
            </a:r>
            <a:endParaRPr sz="48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>
            <a:off x="346550" y="1438775"/>
            <a:ext cx="84357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1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With our expanding ChBE program and AIChE chapter, it is important to constantly build and strengthen our corporate relationshipships.</a:t>
            </a:r>
            <a:endParaRPr sz="21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161400" y="3251000"/>
            <a:ext cx="8824500" cy="186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How To Introduce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 Corporate Sponsorship Packet</a:t>
            </a:r>
            <a:endParaRPr sz="36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John Panning   |   Blake Boswell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-5146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-5950" y="1650799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 txBox="1"/>
          <p:nvPr/>
        </p:nvSpPr>
        <p:spPr>
          <a:xfrm>
            <a:off x="161400" y="1650799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0F1F5"/>
                </a:solidFill>
                <a:latin typeface="PT Sans"/>
                <a:ea typeface="PT Sans"/>
                <a:cs typeface="PT Sans"/>
                <a:sym typeface="PT Sans"/>
              </a:rPr>
              <a:t>UNIVERSITY OF CINCINNATI</a:t>
            </a:r>
            <a:endParaRPr sz="4800">
              <a:solidFill>
                <a:srgbClr val="F0F1F5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-59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-5146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 flipH="1">
            <a:off x="9061850" y="1645724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 flipH="1">
            <a:off x="9062654" y="2406617"/>
            <a:ext cx="87300" cy="273900"/>
          </a:xfrm>
          <a:prstGeom prst="rtTriangle">
            <a:avLst/>
          </a:prstGeom>
          <a:solidFill>
            <a:srgbClr val="E2E5EA"/>
          </a:solidFill>
          <a:ln cap="flat" cmpd="sng" w="19050">
            <a:solidFill>
              <a:srgbClr val="E2E5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/>
        </p:nvSpPr>
        <p:spPr>
          <a:xfrm flipH="1">
            <a:off x="9062654" y="1374449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FORM A FUNDRAISING COMMITTEE</a:t>
            </a:r>
            <a:endParaRPr sz="44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Shape 232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Minimum of 3-5 members to accomplish group’s goals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Usually led by a fundraising chair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Chair can report to group’s treasurer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Assign specific tasks to members of the committee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COMPOSE A SPONSORSHIP PACKET</a:t>
            </a:r>
            <a:endParaRPr sz="44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The packet should showcase what your chapter does.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The packet should tell why a company would like to sponsor you.</a:t>
            </a:r>
            <a:endParaRPr b="1" sz="32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4294967295" type="body"/>
          </p:nvPr>
        </p:nvSpPr>
        <p:spPr>
          <a:xfrm>
            <a:off x="346550" y="1433125"/>
            <a:ext cx="8435700" cy="542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Explain what your chapter does.</a:t>
            </a:r>
            <a:endParaRPr b="1" sz="10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Regular meetings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Special events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Annual Regional/Student Conferences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Community outreach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  <a:latin typeface="PT Sans"/>
                <a:ea typeface="PT Sans"/>
                <a:cs typeface="PT Sans"/>
                <a:sym typeface="PT Sans"/>
              </a:rPr>
              <a:t>Other things that make your chapter special</a:t>
            </a:r>
            <a:endParaRPr sz="2400">
              <a:solidFill>
                <a:srgbClr val="434343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-6796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-7600" y="403400"/>
            <a:ext cx="9144000" cy="1022100"/>
          </a:xfrm>
          <a:prstGeom prst="rect">
            <a:avLst/>
          </a:prstGeom>
          <a:solidFill>
            <a:srgbClr val="4495DE"/>
          </a:solidFill>
          <a:ln cap="flat" cmpd="sng" w="19050">
            <a:solidFill>
              <a:srgbClr val="4495D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/>
        </p:nvSpPr>
        <p:spPr>
          <a:xfrm>
            <a:off x="159750" y="403400"/>
            <a:ext cx="8824500" cy="102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E7E8EC"/>
                </a:solidFill>
                <a:latin typeface="PT Sans"/>
                <a:ea typeface="PT Sans"/>
                <a:cs typeface="PT Sans"/>
                <a:sym typeface="PT Sans"/>
              </a:rPr>
              <a:t>SPONSORSHIP PACKET CONSTRUCTION</a:t>
            </a:r>
            <a:endParaRPr sz="4300">
              <a:solidFill>
                <a:srgbClr val="E7E8E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4" name="Shape 254"/>
          <p:cNvSpPr/>
          <p:nvPr/>
        </p:nvSpPr>
        <p:spPr>
          <a:xfrm>
            <a:off x="-76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-6796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 flipH="1">
            <a:off x="9060200" y="398325"/>
            <a:ext cx="87300" cy="1027200"/>
          </a:xfrm>
          <a:prstGeom prst="rect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 flipH="1">
            <a:off x="9061004" y="1159218"/>
            <a:ext cx="87300" cy="273900"/>
          </a:xfrm>
          <a:prstGeom prst="rtTriangle">
            <a:avLst/>
          </a:prstGeom>
          <a:solidFill>
            <a:srgbClr val="D6DBDF"/>
          </a:solidFill>
          <a:ln cap="flat" cmpd="sng" w="19050">
            <a:solidFill>
              <a:srgbClr val="D6DBD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/>
          <p:nvPr/>
        </p:nvSpPr>
        <p:spPr>
          <a:xfrm flipH="1">
            <a:off x="9061004" y="127050"/>
            <a:ext cx="87300" cy="273900"/>
          </a:xfrm>
          <a:prstGeom prst="rtTriangle">
            <a:avLst/>
          </a:prstGeom>
          <a:solidFill>
            <a:srgbClr val="3678B3"/>
          </a:solidFill>
          <a:ln cap="flat" cmpd="sng" w="19050">
            <a:solidFill>
              <a:srgbClr val="3678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keting 16x9">
  <a:themeElements>
    <a:clrScheme name="Marketing_16x9">
      <a:dk1>
        <a:srgbClr val="404040"/>
      </a:dk1>
      <a:lt1>
        <a:srgbClr val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