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7"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61" autoAdjust="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12F0B-926C-4713-9973-DEF520780056}" type="doc">
      <dgm:prSet loTypeId="urn:microsoft.com/office/officeart/2005/8/layout/venn3" loCatId="relationship" qsTypeId="urn:microsoft.com/office/officeart/2005/8/quickstyle/simple2" qsCatId="simple" csTypeId="urn:microsoft.com/office/officeart/2005/8/colors/accent3_2" csCatId="accent3" phldr="1"/>
      <dgm:spPr/>
    </dgm:pt>
    <dgm:pt modelId="{4C517A2D-F2DE-427C-AD80-E06B235263AE}">
      <dgm:prSet phldrT="[Text]"/>
      <dgm:spPr/>
      <dgm:t>
        <a:bodyPr/>
        <a:lstStyle/>
        <a:p>
          <a:r>
            <a:rPr lang="en-US" dirty="0"/>
            <a:t>Genuine</a:t>
          </a:r>
        </a:p>
      </dgm:t>
    </dgm:pt>
    <dgm:pt modelId="{B7FF4AA0-AEA9-420D-BAA3-02048E630AF9}" type="parTrans" cxnId="{2B4B5430-547E-43CF-8866-438BCDC84D7B}">
      <dgm:prSet/>
      <dgm:spPr/>
      <dgm:t>
        <a:bodyPr/>
        <a:lstStyle/>
        <a:p>
          <a:endParaRPr lang="en-US"/>
        </a:p>
      </dgm:t>
    </dgm:pt>
    <dgm:pt modelId="{EDA641BB-6285-438B-9D12-21F8E6490341}" type="sibTrans" cxnId="{2B4B5430-547E-43CF-8866-438BCDC84D7B}">
      <dgm:prSet/>
      <dgm:spPr/>
      <dgm:t>
        <a:bodyPr/>
        <a:lstStyle/>
        <a:p>
          <a:endParaRPr lang="en-US"/>
        </a:p>
      </dgm:t>
    </dgm:pt>
    <dgm:pt modelId="{34E1D2E3-87A7-47C8-BBCE-D61C0DE476C5}">
      <dgm:prSet phldrT="[Text]"/>
      <dgm:spPr/>
      <dgm:t>
        <a:bodyPr/>
        <a:lstStyle/>
        <a:p>
          <a:r>
            <a:rPr lang="en-US" dirty="0"/>
            <a:t>Generous </a:t>
          </a:r>
        </a:p>
      </dgm:t>
    </dgm:pt>
    <dgm:pt modelId="{EDB94FE1-E4ED-42F8-B38F-2F5B29E553E4}" type="parTrans" cxnId="{7381F178-D3A8-4127-A38D-B7D2FA1EE8BD}">
      <dgm:prSet/>
      <dgm:spPr/>
      <dgm:t>
        <a:bodyPr/>
        <a:lstStyle/>
        <a:p>
          <a:endParaRPr lang="en-US"/>
        </a:p>
      </dgm:t>
    </dgm:pt>
    <dgm:pt modelId="{0DF88B30-0815-4BFF-813C-BB7EF1F00605}" type="sibTrans" cxnId="{7381F178-D3A8-4127-A38D-B7D2FA1EE8BD}">
      <dgm:prSet/>
      <dgm:spPr/>
      <dgm:t>
        <a:bodyPr/>
        <a:lstStyle/>
        <a:p>
          <a:endParaRPr lang="en-US"/>
        </a:p>
      </dgm:t>
    </dgm:pt>
    <dgm:pt modelId="{16A9ABD8-53CF-40A8-9009-526EA4BFDB4B}">
      <dgm:prSet phldrT="[Text]"/>
      <dgm:spPr/>
      <dgm:t>
        <a:bodyPr/>
        <a:lstStyle/>
        <a:p>
          <a:r>
            <a:rPr lang="en-US" dirty="0"/>
            <a:t>Generative</a:t>
          </a:r>
        </a:p>
      </dgm:t>
    </dgm:pt>
    <dgm:pt modelId="{223BE571-56A7-46EF-97E1-35EFF0CF46C0}" type="parTrans" cxnId="{19E56F49-700E-4983-AFC1-7712A4726E01}">
      <dgm:prSet/>
      <dgm:spPr/>
      <dgm:t>
        <a:bodyPr/>
        <a:lstStyle/>
        <a:p>
          <a:endParaRPr lang="en-US"/>
        </a:p>
      </dgm:t>
    </dgm:pt>
    <dgm:pt modelId="{C5342080-0727-4B43-B542-F0185C2D7982}" type="sibTrans" cxnId="{19E56F49-700E-4983-AFC1-7712A4726E01}">
      <dgm:prSet/>
      <dgm:spPr/>
      <dgm:t>
        <a:bodyPr/>
        <a:lstStyle/>
        <a:p>
          <a:endParaRPr lang="en-US"/>
        </a:p>
      </dgm:t>
    </dgm:pt>
    <dgm:pt modelId="{F1C0264F-ADF5-4085-A4C2-502044688E08}" type="pres">
      <dgm:prSet presAssocID="{57E12F0B-926C-4713-9973-DEF520780056}" presName="Name0" presStyleCnt="0">
        <dgm:presLayoutVars>
          <dgm:dir/>
          <dgm:resizeHandles val="exact"/>
        </dgm:presLayoutVars>
      </dgm:prSet>
      <dgm:spPr/>
    </dgm:pt>
    <dgm:pt modelId="{98E67D4C-2FE1-406A-A3ED-4367844D1B57}" type="pres">
      <dgm:prSet presAssocID="{4C517A2D-F2DE-427C-AD80-E06B235263AE}" presName="Name5" presStyleLbl="vennNode1" presStyleIdx="0" presStyleCnt="3">
        <dgm:presLayoutVars>
          <dgm:bulletEnabled val="1"/>
        </dgm:presLayoutVars>
      </dgm:prSet>
      <dgm:spPr/>
    </dgm:pt>
    <dgm:pt modelId="{BC802810-31DE-4F22-B4BE-77FC61DBFAB3}" type="pres">
      <dgm:prSet presAssocID="{EDA641BB-6285-438B-9D12-21F8E6490341}" presName="space" presStyleCnt="0"/>
      <dgm:spPr/>
    </dgm:pt>
    <dgm:pt modelId="{F3069181-1B74-4330-A439-5AFA1D142D17}" type="pres">
      <dgm:prSet presAssocID="{34E1D2E3-87A7-47C8-BBCE-D61C0DE476C5}" presName="Name5" presStyleLbl="vennNode1" presStyleIdx="1" presStyleCnt="3">
        <dgm:presLayoutVars>
          <dgm:bulletEnabled val="1"/>
        </dgm:presLayoutVars>
      </dgm:prSet>
      <dgm:spPr/>
    </dgm:pt>
    <dgm:pt modelId="{CB0F3AF2-6DFE-4923-BD4A-1459936BC11B}" type="pres">
      <dgm:prSet presAssocID="{0DF88B30-0815-4BFF-813C-BB7EF1F00605}" presName="space" presStyleCnt="0"/>
      <dgm:spPr/>
    </dgm:pt>
    <dgm:pt modelId="{3BF1EB5E-936F-4F55-86B6-93513D953604}" type="pres">
      <dgm:prSet presAssocID="{16A9ABD8-53CF-40A8-9009-526EA4BFDB4B}" presName="Name5" presStyleLbl="vennNode1" presStyleIdx="2" presStyleCnt="3">
        <dgm:presLayoutVars>
          <dgm:bulletEnabled val="1"/>
        </dgm:presLayoutVars>
      </dgm:prSet>
      <dgm:spPr/>
    </dgm:pt>
  </dgm:ptLst>
  <dgm:cxnLst>
    <dgm:cxn modelId="{920FCD2F-F82F-4CF8-8342-2807E597BF36}" type="presOf" srcId="{4C517A2D-F2DE-427C-AD80-E06B235263AE}" destId="{98E67D4C-2FE1-406A-A3ED-4367844D1B57}" srcOrd="0" destOrd="0" presId="urn:microsoft.com/office/officeart/2005/8/layout/venn3"/>
    <dgm:cxn modelId="{2B4B5430-547E-43CF-8866-438BCDC84D7B}" srcId="{57E12F0B-926C-4713-9973-DEF520780056}" destId="{4C517A2D-F2DE-427C-AD80-E06B235263AE}" srcOrd="0" destOrd="0" parTransId="{B7FF4AA0-AEA9-420D-BAA3-02048E630AF9}" sibTransId="{EDA641BB-6285-438B-9D12-21F8E6490341}"/>
    <dgm:cxn modelId="{2A182541-7A50-44D8-96E8-AD5F9D60AE45}" type="presOf" srcId="{34E1D2E3-87A7-47C8-BBCE-D61C0DE476C5}" destId="{F3069181-1B74-4330-A439-5AFA1D142D17}" srcOrd="0" destOrd="0" presId="urn:microsoft.com/office/officeart/2005/8/layout/venn3"/>
    <dgm:cxn modelId="{19E56F49-700E-4983-AFC1-7712A4726E01}" srcId="{57E12F0B-926C-4713-9973-DEF520780056}" destId="{16A9ABD8-53CF-40A8-9009-526EA4BFDB4B}" srcOrd="2" destOrd="0" parTransId="{223BE571-56A7-46EF-97E1-35EFF0CF46C0}" sibTransId="{C5342080-0727-4B43-B542-F0185C2D7982}"/>
    <dgm:cxn modelId="{7381F178-D3A8-4127-A38D-B7D2FA1EE8BD}" srcId="{57E12F0B-926C-4713-9973-DEF520780056}" destId="{34E1D2E3-87A7-47C8-BBCE-D61C0DE476C5}" srcOrd="1" destOrd="0" parTransId="{EDB94FE1-E4ED-42F8-B38F-2F5B29E553E4}" sibTransId="{0DF88B30-0815-4BFF-813C-BB7EF1F00605}"/>
    <dgm:cxn modelId="{25C683C4-342C-4C44-8FA8-F30FBA77F6A4}" type="presOf" srcId="{57E12F0B-926C-4713-9973-DEF520780056}" destId="{F1C0264F-ADF5-4085-A4C2-502044688E08}" srcOrd="0" destOrd="0" presId="urn:microsoft.com/office/officeart/2005/8/layout/venn3"/>
    <dgm:cxn modelId="{E26127DB-EBF2-4AF6-B1DC-EE3248096B45}" type="presOf" srcId="{16A9ABD8-53CF-40A8-9009-526EA4BFDB4B}" destId="{3BF1EB5E-936F-4F55-86B6-93513D953604}" srcOrd="0" destOrd="0" presId="urn:microsoft.com/office/officeart/2005/8/layout/venn3"/>
    <dgm:cxn modelId="{8EE72B92-F69C-4A4C-BAC5-E44DEAF60A70}" type="presParOf" srcId="{F1C0264F-ADF5-4085-A4C2-502044688E08}" destId="{98E67D4C-2FE1-406A-A3ED-4367844D1B57}" srcOrd="0" destOrd="0" presId="urn:microsoft.com/office/officeart/2005/8/layout/venn3"/>
    <dgm:cxn modelId="{3670AC26-6041-4C61-979C-19B7484D6035}" type="presParOf" srcId="{F1C0264F-ADF5-4085-A4C2-502044688E08}" destId="{BC802810-31DE-4F22-B4BE-77FC61DBFAB3}" srcOrd="1" destOrd="0" presId="urn:microsoft.com/office/officeart/2005/8/layout/venn3"/>
    <dgm:cxn modelId="{B802C740-ADA8-4457-B06B-656C8BAE2E6F}" type="presParOf" srcId="{F1C0264F-ADF5-4085-A4C2-502044688E08}" destId="{F3069181-1B74-4330-A439-5AFA1D142D17}" srcOrd="2" destOrd="0" presId="urn:microsoft.com/office/officeart/2005/8/layout/venn3"/>
    <dgm:cxn modelId="{95A36D3C-658C-44AA-BAC1-A7F12C70CB65}" type="presParOf" srcId="{F1C0264F-ADF5-4085-A4C2-502044688E08}" destId="{CB0F3AF2-6DFE-4923-BD4A-1459936BC11B}" srcOrd="3" destOrd="0" presId="urn:microsoft.com/office/officeart/2005/8/layout/venn3"/>
    <dgm:cxn modelId="{AD9887EE-0916-4D34-922E-BBF2D76494AC}" type="presParOf" srcId="{F1C0264F-ADF5-4085-A4C2-502044688E08}" destId="{3BF1EB5E-936F-4F55-86B6-93513D953604}"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67D4C-2FE1-406A-A3ED-4367844D1B57}">
      <dsp:nvSpPr>
        <dsp:cNvPr id="0" name=""/>
        <dsp:cNvSpPr/>
      </dsp:nvSpPr>
      <dsp:spPr>
        <a:xfrm>
          <a:off x="235637" y="339"/>
          <a:ext cx="4186024" cy="4186024"/>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30371" tIns="54610" rIns="230371" bIns="54610" numCol="1" spcCol="1270" anchor="ctr" anchorCtr="0">
          <a:noAutofit/>
        </a:bodyPr>
        <a:lstStyle/>
        <a:p>
          <a:pPr marL="0" lvl="0" indent="0" algn="ctr" defTabSz="1911350">
            <a:lnSpc>
              <a:spcPct val="90000"/>
            </a:lnSpc>
            <a:spcBef>
              <a:spcPct val="0"/>
            </a:spcBef>
            <a:spcAft>
              <a:spcPct val="35000"/>
            </a:spcAft>
            <a:buNone/>
          </a:pPr>
          <a:r>
            <a:rPr lang="en-US" sz="4300" kern="1200" dirty="0"/>
            <a:t>Genuine</a:t>
          </a:r>
        </a:p>
      </dsp:txBody>
      <dsp:txXfrm>
        <a:off x="848666" y="613368"/>
        <a:ext cx="2959966" cy="2959966"/>
      </dsp:txXfrm>
    </dsp:sp>
    <dsp:sp modelId="{F3069181-1B74-4330-A439-5AFA1D142D17}">
      <dsp:nvSpPr>
        <dsp:cNvPr id="0" name=""/>
        <dsp:cNvSpPr/>
      </dsp:nvSpPr>
      <dsp:spPr>
        <a:xfrm>
          <a:off x="3584456" y="339"/>
          <a:ext cx="4186024" cy="4186024"/>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30371" tIns="54610" rIns="230371" bIns="54610" numCol="1" spcCol="1270" anchor="ctr" anchorCtr="0">
          <a:noAutofit/>
        </a:bodyPr>
        <a:lstStyle/>
        <a:p>
          <a:pPr marL="0" lvl="0" indent="0" algn="ctr" defTabSz="1911350">
            <a:lnSpc>
              <a:spcPct val="90000"/>
            </a:lnSpc>
            <a:spcBef>
              <a:spcPct val="0"/>
            </a:spcBef>
            <a:spcAft>
              <a:spcPct val="35000"/>
            </a:spcAft>
            <a:buNone/>
          </a:pPr>
          <a:r>
            <a:rPr lang="en-US" sz="4300" kern="1200" dirty="0"/>
            <a:t>Generous </a:t>
          </a:r>
        </a:p>
      </dsp:txBody>
      <dsp:txXfrm>
        <a:off x="4197485" y="613368"/>
        <a:ext cx="2959966" cy="2959966"/>
      </dsp:txXfrm>
    </dsp:sp>
    <dsp:sp modelId="{3BF1EB5E-936F-4F55-86B6-93513D953604}">
      <dsp:nvSpPr>
        <dsp:cNvPr id="0" name=""/>
        <dsp:cNvSpPr/>
      </dsp:nvSpPr>
      <dsp:spPr>
        <a:xfrm>
          <a:off x="6933275" y="339"/>
          <a:ext cx="4186024" cy="4186024"/>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30371" tIns="54610" rIns="230371" bIns="54610" numCol="1" spcCol="1270" anchor="ctr" anchorCtr="0">
          <a:noAutofit/>
        </a:bodyPr>
        <a:lstStyle/>
        <a:p>
          <a:pPr marL="0" lvl="0" indent="0" algn="ctr" defTabSz="1911350">
            <a:lnSpc>
              <a:spcPct val="90000"/>
            </a:lnSpc>
            <a:spcBef>
              <a:spcPct val="0"/>
            </a:spcBef>
            <a:spcAft>
              <a:spcPct val="35000"/>
            </a:spcAft>
            <a:buNone/>
          </a:pPr>
          <a:r>
            <a:rPr lang="en-US" sz="4300" kern="1200" dirty="0"/>
            <a:t>Generative</a:t>
          </a:r>
        </a:p>
      </dsp:txBody>
      <dsp:txXfrm>
        <a:off x="7546304" y="613368"/>
        <a:ext cx="2959966" cy="295996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C4453-AA74-492E-85C6-2872D4A9FDE6}" type="datetimeFigureOut">
              <a:rPr lang="en-US" smtClean="0"/>
              <a:t>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594F6-5B38-4986-9068-A59A93C6F006}" type="slidenum">
              <a:rPr lang="en-US" smtClean="0"/>
              <a:t>‹#›</a:t>
            </a:fld>
            <a:endParaRPr lang="en-US"/>
          </a:p>
        </p:txBody>
      </p:sp>
    </p:spTree>
    <p:extLst>
      <p:ext uri="{BB962C8B-B14F-4D97-AF65-F5344CB8AC3E}">
        <p14:creationId xmlns:p14="http://schemas.microsoft.com/office/powerpoint/2010/main" val="2667126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kern="1200" dirty="0">
                <a:solidFill>
                  <a:schemeClr val="tx1"/>
                </a:solidFill>
                <a:effectLst/>
                <a:latin typeface="+mn-lt"/>
                <a:ea typeface="+mn-ea"/>
                <a:cs typeface="+mn-cs"/>
              </a:rPr>
              <a:t>leadership is not a technique that works with a quick recipe or tools. Leadership is an act, not a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1200" kern="1200" dirty="0">
                <a:solidFill>
                  <a:schemeClr val="tx1"/>
                </a:solidFill>
                <a:effectLst/>
                <a:latin typeface="+mn-lt"/>
                <a:ea typeface="+mn-ea"/>
                <a:cs typeface="+mn-cs"/>
              </a:rPr>
              <a:t>Leadership is not owned by those in power.</a:t>
            </a:r>
          </a:p>
          <a:p>
            <a:endParaRPr lang="en-US" dirty="0"/>
          </a:p>
        </p:txBody>
      </p:sp>
      <p:sp>
        <p:nvSpPr>
          <p:cNvPr id="4" name="Slide Number Placeholder 3"/>
          <p:cNvSpPr>
            <a:spLocks noGrp="1"/>
          </p:cNvSpPr>
          <p:nvPr>
            <p:ph type="sldNum" sz="quarter" idx="10"/>
          </p:nvPr>
        </p:nvSpPr>
        <p:spPr/>
        <p:txBody>
          <a:bodyPr/>
          <a:lstStyle/>
          <a:p>
            <a:fld id="{301594F6-5B38-4986-9068-A59A93C6F006}" type="slidenum">
              <a:rPr lang="en-US" smtClean="0"/>
              <a:t>3</a:t>
            </a:fld>
            <a:endParaRPr lang="en-US"/>
          </a:p>
        </p:txBody>
      </p:sp>
    </p:spTree>
    <p:extLst>
      <p:ext uri="{BB962C8B-B14F-4D97-AF65-F5344CB8AC3E}">
        <p14:creationId xmlns:p14="http://schemas.microsoft.com/office/powerpoint/2010/main" val="100637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kern="1200" dirty="0">
                <a:solidFill>
                  <a:schemeClr val="tx1"/>
                </a:solidFill>
                <a:effectLst/>
                <a:latin typeface="+mn-lt"/>
                <a:ea typeface="+mn-ea"/>
                <a:cs typeface="+mn-cs"/>
              </a:rPr>
              <a:t>Leaders are not just the CEOs or presidents of countries and companies. They are not necessarily the ones on the top of the pyramid, not anymore.</a:t>
            </a:r>
          </a:p>
          <a:p>
            <a:endParaRPr lang="en-US" dirty="0"/>
          </a:p>
        </p:txBody>
      </p:sp>
      <p:sp>
        <p:nvSpPr>
          <p:cNvPr id="4" name="Slide Number Placeholder 3"/>
          <p:cNvSpPr>
            <a:spLocks noGrp="1"/>
          </p:cNvSpPr>
          <p:nvPr>
            <p:ph type="sldNum" sz="quarter" idx="10"/>
          </p:nvPr>
        </p:nvSpPr>
        <p:spPr/>
        <p:txBody>
          <a:bodyPr/>
          <a:lstStyle/>
          <a:p>
            <a:fld id="{301594F6-5B38-4986-9068-A59A93C6F006}" type="slidenum">
              <a:rPr lang="en-US" smtClean="0"/>
              <a:t>4</a:t>
            </a:fld>
            <a:endParaRPr lang="en-US"/>
          </a:p>
        </p:txBody>
      </p:sp>
    </p:spTree>
    <p:extLst>
      <p:ext uri="{BB962C8B-B14F-4D97-AF65-F5344CB8AC3E}">
        <p14:creationId xmlns:p14="http://schemas.microsoft.com/office/powerpoint/2010/main" val="45688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 Write down your goals, plans, and priorities.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Keep a journal.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3-</a:t>
            </a:r>
            <a:r>
              <a:rPr lang="en-US" sz="1200" b="1" i="0" kern="1200" dirty="0">
                <a:solidFill>
                  <a:schemeClr val="tx1"/>
                </a:solidFill>
                <a:effectLst/>
                <a:latin typeface="+mn-lt"/>
                <a:ea typeface="+mn-ea"/>
                <a:cs typeface="+mn-cs"/>
              </a:rPr>
              <a:t>Ask for feedback.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4-</a:t>
            </a:r>
            <a:r>
              <a:rPr lang="en-US" sz="1200" b="1"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Take personality and psychometric tests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1594F6-5B38-4986-9068-A59A93C6F006}" type="slidenum">
              <a:rPr lang="en-US" smtClean="0"/>
              <a:t>6</a:t>
            </a:fld>
            <a:endParaRPr lang="en-US"/>
          </a:p>
        </p:txBody>
      </p:sp>
    </p:spTree>
    <p:extLst>
      <p:ext uri="{BB962C8B-B14F-4D97-AF65-F5344CB8AC3E}">
        <p14:creationId xmlns:p14="http://schemas.microsoft.com/office/powerpoint/2010/main" val="1820322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sz="1200" kern="1200" dirty="0">
                <a:solidFill>
                  <a:schemeClr val="tx1"/>
                </a:solidFill>
                <a:effectLst/>
                <a:latin typeface="+mn-lt"/>
                <a:ea typeface="+mn-ea"/>
                <a:cs typeface="+mn-cs"/>
              </a:rPr>
              <a:t>Generosity, means moving from confidence to trust. Trust develops from the way you behave with your colleagues and employees or friends. It is particularly important in difficult times when you need to stand strong in the face of adversity.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NOT A QUESTION OF QUNATITIY IT”S A QUESTION OF QUALITY.</a:t>
            </a:r>
            <a:endParaRPr lang="en-US" dirty="0"/>
          </a:p>
        </p:txBody>
      </p:sp>
      <p:sp>
        <p:nvSpPr>
          <p:cNvPr id="4" name="Slide Number Placeholder 3"/>
          <p:cNvSpPr>
            <a:spLocks noGrp="1"/>
          </p:cNvSpPr>
          <p:nvPr>
            <p:ph type="sldNum" sz="quarter" idx="10"/>
          </p:nvPr>
        </p:nvSpPr>
        <p:spPr/>
        <p:txBody>
          <a:bodyPr/>
          <a:lstStyle/>
          <a:p>
            <a:fld id="{301594F6-5B38-4986-9068-A59A93C6F006}" type="slidenum">
              <a:rPr lang="en-US" smtClean="0"/>
              <a:t>7</a:t>
            </a:fld>
            <a:endParaRPr lang="en-US"/>
          </a:p>
        </p:txBody>
      </p:sp>
    </p:spTree>
    <p:extLst>
      <p:ext uri="{BB962C8B-B14F-4D97-AF65-F5344CB8AC3E}">
        <p14:creationId xmlns:p14="http://schemas.microsoft.com/office/powerpoint/2010/main" val="2189969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Going Global</a:t>
            </a:r>
            <a:r>
              <a:rPr lang="en-US" baseline="0" dirty="0"/>
              <a:t> and more challenges (Different Mindsets), but it has a great impact on your personality.</a:t>
            </a:r>
            <a:endParaRPr lang="en-US" dirty="0"/>
          </a:p>
          <a:p>
            <a:r>
              <a:rPr lang="en-US" dirty="0"/>
              <a:t>1- Andrea.</a:t>
            </a:r>
          </a:p>
          <a:p>
            <a:r>
              <a:rPr lang="en-US" dirty="0"/>
              <a:t>2- </a:t>
            </a:r>
            <a:r>
              <a:rPr lang="en-US" dirty="0" err="1"/>
              <a:t>Ayush</a:t>
            </a:r>
            <a:r>
              <a:rPr lang="en-US" dirty="0"/>
              <a:t>.</a:t>
            </a:r>
          </a:p>
        </p:txBody>
      </p:sp>
      <p:sp>
        <p:nvSpPr>
          <p:cNvPr id="4" name="Slide Number Placeholder 3"/>
          <p:cNvSpPr>
            <a:spLocks noGrp="1"/>
          </p:cNvSpPr>
          <p:nvPr>
            <p:ph type="sldNum" sz="quarter" idx="10"/>
          </p:nvPr>
        </p:nvSpPr>
        <p:spPr/>
        <p:txBody>
          <a:bodyPr/>
          <a:lstStyle/>
          <a:p>
            <a:fld id="{301594F6-5B38-4986-9068-A59A93C6F006}" type="slidenum">
              <a:rPr lang="en-US" smtClean="0"/>
              <a:t>9</a:t>
            </a:fld>
            <a:endParaRPr lang="en-US"/>
          </a:p>
        </p:txBody>
      </p:sp>
    </p:spTree>
    <p:extLst>
      <p:ext uri="{BB962C8B-B14F-4D97-AF65-F5344CB8AC3E}">
        <p14:creationId xmlns:p14="http://schemas.microsoft.com/office/powerpoint/2010/main" val="293983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kern="1200" dirty="0">
                <a:solidFill>
                  <a:schemeClr val="tx1"/>
                </a:solidFill>
                <a:effectLst/>
                <a:latin typeface="+mn-lt"/>
                <a:ea typeface="+mn-ea"/>
                <a:cs typeface="+mn-cs"/>
              </a:rPr>
              <a:t>What you do is you pay the price for multitasking in what we call switching cost.</a:t>
            </a:r>
          </a:p>
          <a:p>
            <a:pPr lvl="0" rtl="0"/>
            <a:r>
              <a:rPr lang="en-US" dirty="0"/>
              <a:t>2- </a:t>
            </a:r>
            <a:r>
              <a:rPr lang="en-US" sz="1200" kern="1200" dirty="0">
                <a:solidFill>
                  <a:schemeClr val="tx1"/>
                </a:solidFill>
                <a:effectLst/>
                <a:latin typeface="+mn-lt"/>
                <a:ea typeface="+mn-ea"/>
                <a:cs typeface="+mn-cs"/>
              </a:rPr>
              <a:t>So what is Switching Cost? It is the time it takes for you to transition from one thing to another, and </a:t>
            </a:r>
          </a:p>
          <a:p>
            <a:r>
              <a:rPr lang="en-US" sz="1200" kern="1200" dirty="0">
                <a:solidFill>
                  <a:schemeClr val="tx1"/>
                </a:solidFill>
                <a:effectLst/>
                <a:latin typeface="+mn-lt"/>
                <a:ea typeface="+mn-ea"/>
                <a:cs typeface="+mn-cs"/>
              </a:rPr>
              <a:t>then to another, and then back again.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Then I come back 15 minutes later. I say, no, sorry, work on task B. An hour later I call you and I say, 5what are you doing? Would you please work on task C? And at the end of the day I come back to you. And I say, well did you ever finish task A? No? Well get on 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Every time you go in and out of task A, you need time to reacquaint yourself with the task. Time to remember where you were, what you were doing, and what you need to do next. So this is your switching cost. And it means that although task A could take two hours, it may take you up to three if I keep pulling you in and out of it. And putting you back to work on it, and doing something else, and back and forth.</a:t>
            </a:r>
          </a:p>
          <a:p>
            <a:endParaRPr lang="en-US" dirty="0"/>
          </a:p>
        </p:txBody>
      </p:sp>
      <p:sp>
        <p:nvSpPr>
          <p:cNvPr id="4" name="Slide Number Placeholder 3"/>
          <p:cNvSpPr>
            <a:spLocks noGrp="1"/>
          </p:cNvSpPr>
          <p:nvPr>
            <p:ph type="sldNum" sz="quarter" idx="10"/>
          </p:nvPr>
        </p:nvSpPr>
        <p:spPr/>
        <p:txBody>
          <a:bodyPr/>
          <a:lstStyle/>
          <a:p>
            <a:fld id="{301594F6-5B38-4986-9068-A59A93C6F006}" type="slidenum">
              <a:rPr lang="en-US" smtClean="0"/>
              <a:t>10</a:t>
            </a:fld>
            <a:endParaRPr lang="en-US"/>
          </a:p>
        </p:txBody>
      </p:sp>
    </p:spTree>
    <p:extLst>
      <p:ext uri="{BB962C8B-B14F-4D97-AF65-F5344CB8AC3E}">
        <p14:creationId xmlns:p14="http://schemas.microsoft.com/office/powerpoint/2010/main" val="4276975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3466537-8210-4C4F-BBD9-93D88DD312B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20E46-50F7-40DA-B7A1-1FBE1C30D2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66537-8210-4C4F-BBD9-93D88DD312B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20E46-50F7-40DA-B7A1-1FBE1C30D2B4}" type="slidenum">
              <a:rPr lang="en-US" smtClean="0"/>
              <a:t>‹#›</a:t>
            </a:fld>
            <a:endParaRPr lang="en-US"/>
          </a:p>
        </p:txBody>
      </p:sp>
    </p:spTree>
    <p:extLst>
      <p:ext uri="{BB962C8B-B14F-4D97-AF65-F5344CB8AC3E}">
        <p14:creationId xmlns:p14="http://schemas.microsoft.com/office/powerpoint/2010/main" val="330834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66537-8210-4C4F-BBD9-93D88DD312B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20E46-50F7-40DA-B7A1-1FBE1C30D2B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696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45E185-03E2-47C0-A0C0-33A55B3C4F0A}" type="datetimeFigureOut">
              <a:rPr lang="en-US" smtClean="0">
                <a:solidFill>
                  <a:prstClr val="black">
                    <a:tint val="75000"/>
                  </a:prstClr>
                </a:solidFill>
              </a:rPr>
              <a:pPr/>
              <a:t>11/3/2018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6A8EED-D9FD-465A-90C9-E1764D17FE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139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5E185-03E2-47C0-A0C0-33A55B3C4F0A}" type="datetimeFigureOut">
              <a:rPr lang="en-US" smtClean="0">
                <a:solidFill>
                  <a:prstClr val="black">
                    <a:tint val="75000"/>
                  </a:prstClr>
                </a:solidFill>
              </a:rPr>
              <a:pPr/>
              <a:t>11/3/2018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6A8EED-D9FD-465A-90C9-E1764D17FE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636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45E185-03E2-47C0-A0C0-33A55B3C4F0A}" type="datetimeFigureOut">
              <a:rPr lang="en-US" smtClean="0">
                <a:solidFill>
                  <a:prstClr val="black">
                    <a:tint val="75000"/>
                  </a:prstClr>
                </a:solidFill>
              </a:rPr>
              <a:pPr/>
              <a:t>11/3/2018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6A8EED-D9FD-465A-90C9-E1764D17FE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623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45E185-03E2-47C0-A0C0-33A55B3C4F0A}" type="datetimeFigureOut">
              <a:rPr lang="en-US" smtClean="0">
                <a:solidFill>
                  <a:prstClr val="black">
                    <a:tint val="75000"/>
                  </a:prstClr>
                </a:solidFill>
              </a:rPr>
              <a:pPr/>
              <a:t>11/3/2018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6A8EED-D9FD-465A-90C9-E1764D17FE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434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45E185-03E2-47C0-A0C0-33A55B3C4F0A}" type="datetimeFigureOut">
              <a:rPr lang="en-US" smtClean="0">
                <a:solidFill>
                  <a:prstClr val="black">
                    <a:tint val="75000"/>
                  </a:prstClr>
                </a:solidFill>
              </a:rPr>
              <a:pPr/>
              <a:t>11/3/2018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6A8EED-D9FD-465A-90C9-E1764D17FE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61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45E185-03E2-47C0-A0C0-33A55B3C4F0A}" type="datetimeFigureOut">
              <a:rPr lang="en-US" smtClean="0">
                <a:solidFill>
                  <a:prstClr val="black">
                    <a:tint val="75000"/>
                  </a:prstClr>
                </a:solidFill>
              </a:rPr>
              <a:pPr/>
              <a:t>11/3/2018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6A8EED-D9FD-465A-90C9-E1764D17FE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576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5E185-03E2-47C0-A0C0-33A55B3C4F0A}" type="datetimeFigureOut">
              <a:rPr lang="en-US" smtClean="0">
                <a:solidFill>
                  <a:prstClr val="black">
                    <a:tint val="75000"/>
                  </a:prstClr>
                </a:solidFill>
              </a:rPr>
              <a:pPr/>
              <a:t>11/3/2018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6A8EED-D9FD-465A-90C9-E1764D17FE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145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45E185-03E2-47C0-A0C0-33A55B3C4F0A}" type="datetimeFigureOut">
              <a:rPr lang="en-US" smtClean="0">
                <a:solidFill>
                  <a:prstClr val="black">
                    <a:tint val="75000"/>
                  </a:prstClr>
                </a:solidFill>
              </a:rPr>
              <a:pPr/>
              <a:t>11/3/2018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6A8EED-D9FD-465A-90C9-E1764D17FE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85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66537-8210-4C4F-BBD9-93D88DD312B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20E46-50F7-40DA-B7A1-1FBE1C30D2B4}" type="slidenum">
              <a:rPr lang="en-US" smtClean="0"/>
              <a:t>‹#›</a:t>
            </a:fld>
            <a:endParaRPr lang="en-US"/>
          </a:p>
        </p:txBody>
      </p:sp>
    </p:spTree>
    <p:extLst>
      <p:ext uri="{BB962C8B-B14F-4D97-AF65-F5344CB8AC3E}">
        <p14:creationId xmlns:p14="http://schemas.microsoft.com/office/powerpoint/2010/main" val="242386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45E185-03E2-47C0-A0C0-33A55B3C4F0A}" type="datetimeFigureOut">
              <a:rPr lang="en-US" smtClean="0">
                <a:solidFill>
                  <a:prstClr val="black">
                    <a:tint val="75000"/>
                  </a:prstClr>
                </a:solidFill>
              </a:rPr>
              <a:pPr/>
              <a:t>11/3/2018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6A8EED-D9FD-465A-90C9-E1764D17FE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361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5E185-03E2-47C0-A0C0-33A55B3C4F0A}" type="datetimeFigureOut">
              <a:rPr lang="en-US" smtClean="0">
                <a:solidFill>
                  <a:prstClr val="black">
                    <a:tint val="75000"/>
                  </a:prstClr>
                </a:solidFill>
              </a:rPr>
              <a:pPr/>
              <a:t>11/3/2018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6A8EED-D9FD-465A-90C9-E1764D17FE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898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5E185-03E2-47C0-A0C0-33A55B3C4F0A}" type="datetimeFigureOut">
              <a:rPr lang="en-US" smtClean="0">
                <a:solidFill>
                  <a:prstClr val="black">
                    <a:tint val="75000"/>
                  </a:prstClr>
                </a:solidFill>
              </a:rPr>
              <a:pPr/>
              <a:t>11/3/2018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6A8EED-D9FD-465A-90C9-E1764D17FE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04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66537-8210-4C4F-BBD9-93D88DD312B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20E46-50F7-40DA-B7A1-1FBE1C30D2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06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66537-8210-4C4F-BBD9-93D88DD312B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20E46-50F7-40DA-B7A1-1FBE1C30D2B4}" type="slidenum">
              <a:rPr lang="en-US" smtClean="0"/>
              <a:t>‹#›</a:t>
            </a:fld>
            <a:endParaRPr lang="en-US"/>
          </a:p>
        </p:txBody>
      </p:sp>
    </p:spTree>
    <p:extLst>
      <p:ext uri="{BB962C8B-B14F-4D97-AF65-F5344CB8AC3E}">
        <p14:creationId xmlns:p14="http://schemas.microsoft.com/office/powerpoint/2010/main" val="223087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66537-8210-4C4F-BBD9-93D88DD312BD}" type="datetimeFigureOut">
              <a:rPr lang="en-US" smtClean="0"/>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420E46-50F7-40DA-B7A1-1FBE1C30D2B4}" type="slidenum">
              <a:rPr lang="en-US" smtClean="0"/>
              <a:t>‹#›</a:t>
            </a:fld>
            <a:endParaRPr lang="en-US"/>
          </a:p>
        </p:txBody>
      </p:sp>
    </p:spTree>
    <p:extLst>
      <p:ext uri="{BB962C8B-B14F-4D97-AF65-F5344CB8AC3E}">
        <p14:creationId xmlns:p14="http://schemas.microsoft.com/office/powerpoint/2010/main" val="175038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66537-8210-4C4F-BBD9-93D88DD312BD}" type="datetimeFigureOut">
              <a:rPr lang="en-US" smtClean="0"/>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420E46-50F7-40DA-B7A1-1FBE1C30D2B4}" type="slidenum">
              <a:rPr lang="en-US" smtClean="0"/>
              <a:t>‹#›</a:t>
            </a:fld>
            <a:endParaRPr lang="en-US"/>
          </a:p>
        </p:txBody>
      </p:sp>
    </p:spTree>
    <p:extLst>
      <p:ext uri="{BB962C8B-B14F-4D97-AF65-F5344CB8AC3E}">
        <p14:creationId xmlns:p14="http://schemas.microsoft.com/office/powerpoint/2010/main" val="41401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66537-8210-4C4F-BBD9-93D88DD312BD}" type="datetimeFigureOut">
              <a:rPr lang="en-US" smtClean="0"/>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420E46-50F7-40DA-B7A1-1FBE1C30D2B4}" type="slidenum">
              <a:rPr lang="en-US" smtClean="0"/>
              <a:t>‹#›</a:t>
            </a:fld>
            <a:endParaRPr lang="en-US"/>
          </a:p>
        </p:txBody>
      </p:sp>
    </p:spTree>
    <p:extLst>
      <p:ext uri="{BB962C8B-B14F-4D97-AF65-F5344CB8AC3E}">
        <p14:creationId xmlns:p14="http://schemas.microsoft.com/office/powerpoint/2010/main" val="20708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466537-8210-4C4F-BBD9-93D88DD312B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20E46-50F7-40DA-B7A1-1FBE1C30D2B4}" type="slidenum">
              <a:rPr lang="en-US" smtClean="0"/>
              <a:t>‹#›</a:t>
            </a:fld>
            <a:endParaRPr lang="en-US"/>
          </a:p>
        </p:txBody>
      </p:sp>
    </p:spTree>
    <p:extLst>
      <p:ext uri="{BB962C8B-B14F-4D97-AF65-F5344CB8AC3E}">
        <p14:creationId xmlns:p14="http://schemas.microsoft.com/office/powerpoint/2010/main" val="91165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66537-8210-4C4F-BBD9-93D88DD312B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20E46-50F7-40DA-B7A1-1FBE1C30D2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74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3466537-8210-4C4F-BBD9-93D88DD312BD}" type="datetimeFigureOut">
              <a:rPr lang="en-US" smtClean="0"/>
              <a:t>11/3/2018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E420E46-50F7-40DA-B7A1-1FBE1C30D2B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757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5E185-03E2-47C0-A0C0-33A55B3C4F0A}" type="datetimeFigureOut">
              <a:rPr lang="en-US" smtClean="0">
                <a:solidFill>
                  <a:prstClr val="black">
                    <a:tint val="75000"/>
                  </a:prstClr>
                </a:solidFill>
              </a:rPr>
              <a:pPr/>
              <a:t>11/3/2018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A8EED-D9FD-465A-90C9-E1764D17FE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380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aiche.org/ScavengerHuntASC"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Leadership Without Borders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96677" cy="98418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7059" b="29743"/>
          <a:stretch/>
        </p:blipFill>
        <p:spPr>
          <a:xfrm>
            <a:off x="8570794" y="5229922"/>
            <a:ext cx="3471081" cy="923470"/>
          </a:xfrm>
          <a:prstGeom prst="rect">
            <a:avLst/>
          </a:prstGeom>
        </p:spPr>
      </p:pic>
    </p:spTree>
    <p:extLst>
      <p:ext uri="{BB962C8B-B14F-4D97-AF65-F5344CB8AC3E}">
        <p14:creationId xmlns:p14="http://schemas.microsoft.com/office/powerpoint/2010/main" val="1359916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7059" b="29743"/>
          <a:stretch/>
        </p:blipFill>
        <p:spPr>
          <a:xfrm>
            <a:off x="9960521" y="6264322"/>
            <a:ext cx="2231479" cy="59367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165" y="70558"/>
            <a:ext cx="1717925" cy="62698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839509412"/>
              </p:ext>
            </p:extLst>
          </p:nvPr>
        </p:nvGraphicFramePr>
        <p:xfrm>
          <a:off x="1829558" y="2237232"/>
          <a:ext cx="8127999" cy="3708400"/>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algn="ctr"/>
                      <a:r>
                        <a:rPr lang="en-US" dirty="0"/>
                        <a:t>Project</a:t>
                      </a:r>
                      <a:r>
                        <a:rPr lang="en-US" baseline="0" dirty="0"/>
                        <a:t> 1</a:t>
                      </a:r>
                      <a:endParaRPr lang="en-US" dirty="0"/>
                    </a:p>
                  </a:txBody>
                  <a:tcPr/>
                </a:tc>
                <a:tc>
                  <a:txBody>
                    <a:bodyPr/>
                    <a:lstStyle/>
                    <a:p>
                      <a:pPr algn="ctr"/>
                      <a:r>
                        <a:rPr lang="en-US" dirty="0"/>
                        <a:t>Project 2</a:t>
                      </a:r>
                    </a:p>
                  </a:txBody>
                  <a:tcPr/>
                </a:tc>
                <a:tc>
                  <a:txBody>
                    <a:bodyPr/>
                    <a:lstStyle/>
                    <a:p>
                      <a:pPr algn="ctr"/>
                      <a:r>
                        <a:rPr lang="en-US" dirty="0"/>
                        <a:t>Project 3</a:t>
                      </a:r>
                    </a:p>
                  </a:txBody>
                  <a:tcPr/>
                </a:tc>
                <a:extLst>
                  <a:ext uri="{0D108BD9-81ED-4DB2-BD59-A6C34878D82A}">
                    <a16:rowId xmlns:a16="http://schemas.microsoft.com/office/drawing/2014/main" val="10000"/>
                  </a:ext>
                </a:extLst>
              </a:tr>
              <a:tr h="370840">
                <a:tc>
                  <a:txBody>
                    <a:bodyPr/>
                    <a:lstStyle/>
                    <a:p>
                      <a:pPr algn="ctr"/>
                      <a:r>
                        <a:rPr lang="en-US" dirty="0"/>
                        <a:t>A</a:t>
                      </a:r>
                    </a:p>
                  </a:txBody>
                  <a:tcPr/>
                </a:tc>
                <a:tc>
                  <a:txBody>
                    <a:bodyPr/>
                    <a:lstStyle/>
                    <a:p>
                      <a:pPr algn="ctr"/>
                      <a:r>
                        <a:rPr lang="en-US" dirty="0"/>
                        <a:t>1</a:t>
                      </a:r>
                    </a:p>
                  </a:txBody>
                  <a:tcPr/>
                </a:tc>
                <a:tc>
                  <a:txBody>
                    <a:bodyPr/>
                    <a:lstStyle/>
                    <a:p>
                      <a:pPr algn="ctr"/>
                      <a:r>
                        <a:rPr lang="en-US" dirty="0"/>
                        <a:t>I</a:t>
                      </a:r>
                    </a:p>
                  </a:txBody>
                  <a:tcPr/>
                </a:tc>
                <a:extLst>
                  <a:ext uri="{0D108BD9-81ED-4DB2-BD59-A6C34878D82A}">
                    <a16:rowId xmlns:a16="http://schemas.microsoft.com/office/drawing/2014/main" val="10001"/>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370840">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7"/>
                  </a:ext>
                </a:extLst>
              </a:tr>
              <a:tr h="370840">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8"/>
                  </a:ext>
                </a:extLst>
              </a:tr>
              <a:tr h="370840">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42300410"/>
              </p:ext>
            </p:extLst>
          </p:nvPr>
        </p:nvGraphicFramePr>
        <p:xfrm>
          <a:off x="1832522" y="2248605"/>
          <a:ext cx="8127999" cy="3708400"/>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algn="ctr"/>
                      <a:r>
                        <a:rPr lang="en-US" dirty="0"/>
                        <a:t>Project</a:t>
                      </a:r>
                      <a:r>
                        <a:rPr lang="en-US" baseline="0" dirty="0"/>
                        <a:t> 1</a:t>
                      </a:r>
                      <a:endParaRPr lang="en-US" dirty="0"/>
                    </a:p>
                  </a:txBody>
                  <a:tcPr/>
                </a:tc>
                <a:tc>
                  <a:txBody>
                    <a:bodyPr/>
                    <a:lstStyle/>
                    <a:p>
                      <a:pPr algn="ctr"/>
                      <a:r>
                        <a:rPr lang="en-US" dirty="0"/>
                        <a:t>Project 2</a:t>
                      </a:r>
                    </a:p>
                  </a:txBody>
                  <a:tcPr/>
                </a:tc>
                <a:tc>
                  <a:txBody>
                    <a:bodyPr/>
                    <a:lstStyle/>
                    <a:p>
                      <a:pPr algn="ctr"/>
                      <a:r>
                        <a:rPr lang="en-US" dirty="0"/>
                        <a:t>Project 3</a:t>
                      </a:r>
                    </a:p>
                  </a:txBody>
                  <a:tcPr/>
                </a:tc>
                <a:extLst>
                  <a:ext uri="{0D108BD9-81ED-4DB2-BD59-A6C34878D82A}">
                    <a16:rowId xmlns:a16="http://schemas.microsoft.com/office/drawing/2014/main" val="10000"/>
                  </a:ext>
                </a:extLst>
              </a:tr>
              <a:tr h="370840">
                <a:tc>
                  <a:txBody>
                    <a:bodyPr/>
                    <a:lstStyle/>
                    <a:p>
                      <a:pPr algn="ctr"/>
                      <a:r>
                        <a:rPr lang="en-US" dirty="0"/>
                        <a:t>A</a:t>
                      </a:r>
                    </a:p>
                  </a:txBody>
                  <a:tcPr/>
                </a:tc>
                <a:tc>
                  <a:txBody>
                    <a:bodyPr/>
                    <a:lstStyle/>
                    <a:p>
                      <a:pPr algn="ctr"/>
                      <a:r>
                        <a:rPr lang="en-US" dirty="0"/>
                        <a:t>1</a:t>
                      </a:r>
                    </a:p>
                  </a:txBody>
                  <a:tcPr/>
                </a:tc>
                <a:tc>
                  <a:txBody>
                    <a:bodyPr/>
                    <a:lstStyle/>
                    <a:p>
                      <a:pPr algn="ctr"/>
                      <a:r>
                        <a:rPr lang="en-US" dirty="0"/>
                        <a:t>I</a:t>
                      </a:r>
                    </a:p>
                  </a:txBody>
                  <a:tcPr/>
                </a:tc>
                <a:extLst>
                  <a:ext uri="{0D108BD9-81ED-4DB2-BD59-A6C34878D82A}">
                    <a16:rowId xmlns:a16="http://schemas.microsoft.com/office/drawing/2014/main" val="10001"/>
                  </a:ext>
                </a:extLst>
              </a:tr>
              <a:tr h="370840">
                <a:tc>
                  <a:txBody>
                    <a:bodyPr/>
                    <a:lstStyle/>
                    <a:p>
                      <a:pPr algn="ctr"/>
                      <a:r>
                        <a:rPr lang="en-US" dirty="0"/>
                        <a:t>B</a:t>
                      </a:r>
                    </a:p>
                  </a:txBody>
                  <a:tcPr/>
                </a:tc>
                <a:tc>
                  <a:txBody>
                    <a:bodyPr/>
                    <a:lstStyle/>
                    <a:p>
                      <a:pPr algn="ctr"/>
                      <a:r>
                        <a:rPr lang="en-US" dirty="0"/>
                        <a:t>2</a:t>
                      </a:r>
                    </a:p>
                  </a:txBody>
                  <a:tcPr/>
                </a:tc>
                <a:tc>
                  <a:txBody>
                    <a:bodyPr/>
                    <a:lstStyle/>
                    <a:p>
                      <a:pPr algn="ctr"/>
                      <a:r>
                        <a:rPr lang="en-US" dirty="0"/>
                        <a:t>II</a:t>
                      </a:r>
                    </a:p>
                  </a:txBody>
                  <a:tcPr/>
                </a:tc>
                <a:extLst>
                  <a:ext uri="{0D108BD9-81ED-4DB2-BD59-A6C34878D82A}">
                    <a16:rowId xmlns:a16="http://schemas.microsoft.com/office/drawing/2014/main" val="10002"/>
                  </a:ext>
                </a:extLst>
              </a:tr>
              <a:tr h="370840">
                <a:tc>
                  <a:txBody>
                    <a:bodyPr/>
                    <a:lstStyle/>
                    <a:p>
                      <a:pPr algn="ctr"/>
                      <a:r>
                        <a:rPr lang="en-US" dirty="0"/>
                        <a:t>C</a:t>
                      </a:r>
                    </a:p>
                  </a:txBody>
                  <a:tcPr/>
                </a:tc>
                <a:tc>
                  <a:txBody>
                    <a:bodyPr/>
                    <a:lstStyle/>
                    <a:p>
                      <a:pPr algn="ctr"/>
                      <a:r>
                        <a:rPr lang="en-US" dirty="0"/>
                        <a:t>3</a:t>
                      </a:r>
                    </a:p>
                  </a:txBody>
                  <a:tcPr/>
                </a:tc>
                <a:tc>
                  <a:txBody>
                    <a:bodyPr/>
                    <a:lstStyle/>
                    <a:p>
                      <a:pPr algn="ctr"/>
                      <a:r>
                        <a:rPr lang="en-US" dirty="0"/>
                        <a:t>III</a:t>
                      </a:r>
                    </a:p>
                  </a:txBody>
                  <a:tcPr/>
                </a:tc>
                <a:extLst>
                  <a:ext uri="{0D108BD9-81ED-4DB2-BD59-A6C34878D82A}">
                    <a16:rowId xmlns:a16="http://schemas.microsoft.com/office/drawing/2014/main" val="10003"/>
                  </a:ext>
                </a:extLst>
              </a:tr>
              <a:tr h="370840">
                <a:tc>
                  <a:txBody>
                    <a:bodyPr/>
                    <a:lstStyle/>
                    <a:p>
                      <a:pPr algn="ctr"/>
                      <a:r>
                        <a:rPr lang="en-US" dirty="0"/>
                        <a:t>D</a:t>
                      </a:r>
                    </a:p>
                  </a:txBody>
                  <a:tcPr/>
                </a:tc>
                <a:tc>
                  <a:txBody>
                    <a:bodyPr/>
                    <a:lstStyle/>
                    <a:p>
                      <a:pPr algn="ctr"/>
                      <a:r>
                        <a:rPr lang="en-US" dirty="0"/>
                        <a:t>4</a:t>
                      </a:r>
                    </a:p>
                  </a:txBody>
                  <a:tcPr/>
                </a:tc>
                <a:tc>
                  <a:txBody>
                    <a:bodyPr/>
                    <a:lstStyle/>
                    <a:p>
                      <a:pPr algn="ctr"/>
                      <a:r>
                        <a:rPr lang="en-US" dirty="0"/>
                        <a:t>IV</a:t>
                      </a:r>
                    </a:p>
                  </a:txBody>
                  <a:tcPr/>
                </a:tc>
                <a:extLst>
                  <a:ext uri="{0D108BD9-81ED-4DB2-BD59-A6C34878D82A}">
                    <a16:rowId xmlns:a16="http://schemas.microsoft.com/office/drawing/2014/main" val="10004"/>
                  </a:ext>
                </a:extLst>
              </a:tr>
              <a:tr h="370840">
                <a:tc>
                  <a:txBody>
                    <a:bodyPr/>
                    <a:lstStyle/>
                    <a:p>
                      <a:pPr algn="ctr"/>
                      <a:r>
                        <a:rPr lang="en-US" dirty="0"/>
                        <a:t>E</a:t>
                      </a:r>
                    </a:p>
                  </a:txBody>
                  <a:tcPr/>
                </a:tc>
                <a:tc>
                  <a:txBody>
                    <a:bodyPr/>
                    <a:lstStyle/>
                    <a:p>
                      <a:pPr algn="ctr"/>
                      <a:r>
                        <a:rPr lang="en-US" dirty="0"/>
                        <a:t>5</a:t>
                      </a:r>
                    </a:p>
                  </a:txBody>
                  <a:tcPr/>
                </a:tc>
                <a:tc>
                  <a:txBody>
                    <a:bodyPr/>
                    <a:lstStyle/>
                    <a:p>
                      <a:pPr algn="ctr"/>
                      <a:r>
                        <a:rPr lang="en-US" dirty="0"/>
                        <a:t>V</a:t>
                      </a:r>
                    </a:p>
                  </a:txBody>
                  <a:tcPr/>
                </a:tc>
                <a:extLst>
                  <a:ext uri="{0D108BD9-81ED-4DB2-BD59-A6C34878D82A}">
                    <a16:rowId xmlns:a16="http://schemas.microsoft.com/office/drawing/2014/main" val="10005"/>
                  </a:ext>
                </a:extLst>
              </a:tr>
              <a:tr h="370840">
                <a:tc>
                  <a:txBody>
                    <a:bodyPr/>
                    <a:lstStyle/>
                    <a:p>
                      <a:pPr algn="ctr"/>
                      <a:r>
                        <a:rPr lang="en-US" dirty="0"/>
                        <a:t>F</a:t>
                      </a:r>
                    </a:p>
                  </a:txBody>
                  <a:tcPr/>
                </a:tc>
                <a:tc>
                  <a:txBody>
                    <a:bodyPr/>
                    <a:lstStyle/>
                    <a:p>
                      <a:pPr algn="ctr"/>
                      <a:r>
                        <a:rPr lang="en-US" dirty="0"/>
                        <a:t>6</a:t>
                      </a:r>
                    </a:p>
                  </a:txBody>
                  <a:tcPr/>
                </a:tc>
                <a:tc>
                  <a:txBody>
                    <a:bodyPr/>
                    <a:lstStyle/>
                    <a:p>
                      <a:pPr algn="ctr"/>
                      <a:r>
                        <a:rPr lang="en-US" dirty="0"/>
                        <a:t>VI</a:t>
                      </a:r>
                    </a:p>
                  </a:txBody>
                  <a:tcPr/>
                </a:tc>
                <a:extLst>
                  <a:ext uri="{0D108BD9-81ED-4DB2-BD59-A6C34878D82A}">
                    <a16:rowId xmlns:a16="http://schemas.microsoft.com/office/drawing/2014/main" val="10006"/>
                  </a:ext>
                </a:extLst>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7"/>
                  </a:ext>
                </a:extLst>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8"/>
                  </a:ext>
                </a:extLst>
              </a:tr>
              <a:tr h="370840">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5730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5" name="TextBox 4"/>
          <p:cNvSpPr txBox="1"/>
          <p:nvPr/>
        </p:nvSpPr>
        <p:spPr>
          <a:xfrm>
            <a:off x="1319283" y="4146646"/>
            <a:ext cx="9144000" cy="2492990"/>
          </a:xfrm>
          <a:prstGeom prst="rect">
            <a:avLst/>
          </a:prstGeom>
          <a:noFill/>
        </p:spPr>
        <p:txBody>
          <a:bodyPr wrap="square" rtlCol="0">
            <a:spAutoFit/>
          </a:bodyPr>
          <a:lstStyle/>
          <a:p>
            <a:pPr algn="ctr"/>
            <a:r>
              <a:rPr lang="en-US" sz="2300" dirty="0">
                <a:solidFill>
                  <a:prstClr val="black"/>
                </a:solidFill>
                <a:latin typeface="Arial" panose="020B0604020202020204" pitchFamily="34" charset="0"/>
                <a:cs typeface="Arial" panose="020B0604020202020204" pitchFamily="34" charset="0"/>
              </a:rPr>
              <a:t>Challenge your colleagues and climb the leaderboard with the all new </a:t>
            </a:r>
            <a:r>
              <a:rPr lang="en-US" sz="2300" b="1" dirty="0">
                <a:solidFill>
                  <a:prstClr val="black"/>
                </a:solidFill>
                <a:latin typeface="Arial" panose="020B0604020202020204" pitchFamily="34" charset="0"/>
                <a:cs typeface="Arial" panose="020B0604020202020204" pitchFamily="34" charset="0"/>
              </a:rPr>
              <a:t>AIChE Scavenger Hunt</a:t>
            </a:r>
            <a:r>
              <a:rPr lang="en-US" sz="2300" dirty="0">
                <a:solidFill>
                  <a:prstClr val="black"/>
                </a:solidFill>
                <a:latin typeface="Arial" panose="020B0604020202020204" pitchFamily="34" charset="0"/>
                <a:cs typeface="Arial" panose="020B0604020202020204" pitchFamily="34" charset="0"/>
              </a:rPr>
              <a:t>!</a:t>
            </a:r>
          </a:p>
          <a:p>
            <a:pPr algn="ctr"/>
            <a:endParaRPr lang="en-US" sz="2300" dirty="0">
              <a:solidFill>
                <a:prstClr val="black"/>
              </a:solidFill>
              <a:latin typeface="Arial" panose="020B0604020202020204" pitchFamily="34" charset="0"/>
              <a:cs typeface="Arial" panose="020B0604020202020204" pitchFamily="34" charset="0"/>
            </a:endParaRPr>
          </a:p>
          <a:p>
            <a:pPr algn="ctr"/>
            <a:r>
              <a:rPr lang="en-US" sz="2300" dirty="0">
                <a:solidFill>
                  <a:prstClr val="black"/>
                </a:solidFill>
                <a:latin typeface="Arial" panose="020B0604020202020204" pitchFamily="34" charset="0"/>
                <a:cs typeface="Arial" panose="020B0604020202020204" pitchFamily="34" charset="0"/>
              </a:rPr>
              <a:t>Login to </a:t>
            </a:r>
            <a:r>
              <a:rPr lang="en-US" sz="2300" dirty="0">
                <a:solidFill>
                  <a:prstClr val="black"/>
                </a:solidFill>
                <a:latin typeface="Arial" panose="020B0604020202020204" pitchFamily="34" charset="0"/>
                <a:cs typeface="Arial" panose="020B0604020202020204" pitchFamily="34" charset="0"/>
                <a:hlinkClick r:id="rId2"/>
              </a:rPr>
              <a:t>www.aiche.org/ScavengerHuntASC</a:t>
            </a:r>
            <a:r>
              <a:rPr lang="en-US" sz="2300" dirty="0">
                <a:solidFill>
                  <a:prstClr val="black"/>
                </a:solidFill>
                <a:latin typeface="Arial" panose="020B0604020202020204" pitchFamily="34" charset="0"/>
                <a:cs typeface="Arial" panose="020B0604020202020204" pitchFamily="34" charset="0"/>
              </a:rPr>
              <a:t>.  </a:t>
            </a:r>
          </a:p>
          <a:p>
            <a:pPr algn="ctr"/>
            <a:r>
              <a:rPr lang="en-US" dirty="0">
                <a:solidFill>
                  <a:prstClr val="black"/>
                </a:solidFill>
                <a:latin typeface="Arial" panose="020B0604020202020204" pitchFamily="34" charset="0"/>
                <a:cs typeface="Arial" panose="020B0604020202020204" pitchFamily="34" charset="0"/>
              </a:rPr>
              <a:t>Find and enter the code for each activity to earn points.</a:t>
            </a:r>
          </a:p>
          <a:p>
            <a:pPr algn="ctr"/>
            <a:endParaRPr lang="en-US" sz="2300" dirty="0">
              <a:solidFill>
                <a:prstClr val="black"/>
              </a:solidFill>
              <a:latin typeface="Arial" panose="020B0604020202020204" pitchFamily="34" charset="0"/>
              <a:cs typeface="Arial" panose="020B0604020202020204" pitchFamily="34" charset="0"/>
            </a:endParaRPr>
          </a:p>
          <a:p>
            <a:pPr algn="ctr"/>
            <a:r>
              <a:rPr lang="en-US" sz="2300" dirty="0">
                <a:solidFill>
                  <a:prstClr val="black"/>
                </a:solidFill>
                <a:latin typeface="Arial" panose="020B0604020202020204" pitchFamily="34" charset="0"/>
                <a:cs typeface="Arial" panose="020B0604020202020204" pitchFamily="34" charset="0"/>
              </a:rPr>
              <a:t>This session’s code is: </a:t>
            </a:r>
            <a:r>
              <a:rPr lang="en-US" sz="2300" b="1" dirty="0" err="1">
                <a:solidFill>
                  <a:srgbClr val="FF0000"/>
                </a:solidFill>
                <a:latin typeface="Arial" panose="020B0604020202020204" pitchFamily="34" charset="0"/>
                <a:cs typeface="Arial" panose="020B0604020202020204" pitchFamily="34" charset="0"/>
              </a:rPr>
              <a:t>SCWorkshop</a:t>
            </a:r>
            <a:endParaRPr lang="en-US" sz="2300" b="1"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403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7059" b="29743"/>
          <a:stretch/>
        </p:blipFill>
        <p:spPr>
          <a:xfrm>
            <a:off x="10165715" y="6318913"/>
            <a:ext cx="2026286" cy="539087"/>
          </a:xfrm>
          <a:prstGeom prst="rect">
            <a:avLst/>
          </a:prstGeom>
        </p:spPr>
      </p:pic>
    </p:spTree>
    <p:extLst>
      <p:ext uri="{BB962C8B-B14F-4D97-AF65-F5344CB8AC3E}">
        <p14:creationId xmlns:p14="http://schemas.microsoft.com/office/powerpoint/2010/main" val="61798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69461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marL="457200" indent="-457200">
              <a:buFont typeface="+mj-lt"/>
              <a:buAutoNum type="arabicPeriod"/>
            </a:pPr>
            <a:r>
              <a:rPr lang="en-US" dirty="0"/>
              <a:t>What’s it to be a leader?</a:t>
            </a:r>
          </a:p>
          <a:p>
            <a:pPr marL="457200" indent="-457200">
              <a:buFont typeface="+mj-lt"/>
              <a:buAutoNum type="arabicPeriod"/>
            </a:pPr>
            <a:r>
              <a:rPr lang="en-US" dirty="0"/>
              <a:t>3G’s.</a:t>
            </a:r>
          </a:p>
          <a:p>
            <a:pPr marL="457200" indent="-457200">
              <a:buFont typeface="+mj-lt"/>
              <a:buAutoNum type="arabicPeriod"/>
            </a:pPr>
            <a:r>
              <a:rPr lang="en-US" dirty="0"/>
              <a:t>Going Global.</a:t>
            </a:r>
          </a:p>
          <a:p>
            <a:pPr marL="457200" indent="-457200">
              <a:buFont typeface="+mj-lt"/>
              <a:buAutoNum type="arabicPeriod"/>
            </a:pPr>
            <a:r>
              <a:rPr lang="en-US" dirty="0"/>
              <a:t>ESC global leadership Experience.</a:t>
            </a:r>
          </a:p>
          <a:p>
            <a:pPr marL="457200" indent="-457200">
              <a:buFont typeface="+mj-lt"/>
              <a:buAutoNum type="arabicPeriod"/>
            </a:pPr>
            <a:r>
              <a:rPr lang="en-US" dirty="0"/>
              <a:t>Activity.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7059" b="29743"/>
          <a:stretch/>
        </p:blipFill>
        <p:spPr>
          <a:xfrm>
            <a:off x="10129807" y="6309360"/>
            <a:ext cx="2062193" cy="548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65" y="70558"/>
            <a:ext cx="1717925" cy="626980"/>
          </a:xfrm>
          <a:prstGeom prst="rect">
            <a:avLst/>
          </a:prstGeom>
        </p:spPr>
      </p:pic>
    </p:spTree>
    <p:extLst>
      <p:ext uri="{BB962C8B-B14F-4D97-AF65-F5344CB8AC3E}">
        <p14:creationId xmlns:p14="http://schemas.microsoft.com/office/powerpoint/2010/main" val="312986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it to be a leader?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81794" y="1692319"/>
            <a:ext cx="2674177" cy="43851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796" y="2408540"/>
            <a:ext cx="3846197" cy="3281287"/>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27059" b="29743"/>
          <a:stretch/>
        </p:blipFill>
        <p:spPr>
          <a:xfrm>
            <a:off x="9960521" y="6264322"/>
            <a:ext cx="2231479" cy="59367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165" y="70558"/>
            <a:ext cx="1717925" cy="626980"/>
          </a:xfrm>
          <a:prstGeom prst="rect">
            <a:avLst/>
          </a:prstGeom>
        </p:spPr>
      </p:pic>
    </p:spTree>
    <p:extLst>
      <p:ext uri="{BB962C8B-B14F-4D97-AF65-F5344CB8AC3E}">
        <p14:creationId xmlns:p14="http://schemas.microsoft.com/office/powerpoint/2010/main" val="325441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432516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3G’s</a:t>
            </a:r>
          </a:p>
        </p:txBody>
      </p:sp>
      <p:graphicFrame>
        <p:nvGraphicFramePr>
          <p:cNvPr id="4" name="Diagram 3"/>
          <p:cNvGraphicFramePr/>
          <p:nvPr>
            <p:extLst>
              <p:ext uri="{D42A27DB-BD31-4B8C-83A1-F6EECF244321}">
                <p14:modId xmlns:p14="http://schemas.microsoft.com/office/powerpoint/2010/main" val="816917116"/>
              </p:ext>
            </p:extLst>
          </p:nvPr>
        </p:nvGraphicFramePr>
        <p:xfrm>
          <a:off x="341194" y="1883392"/>
          <a:ext cx="11354937" cy="418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t="27059" b="29743"/>
          <a:stretch/>
        </p:blipFill>
        <p:spPr>
          <a:xfrm>
            <a:off x="10114419" y="6305266"/>
            <a:ext cx="2077581" cy="552734"/>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165" y="70558"/>
            <a:ext cx="1717925" cy="626980"/>
          </a:xfrm>
          <a:prstGeom prst="rect">
            <a:avLst/>
          </a:prstGeom>
        </p:spPr>
      </p:pic>
    </p:spTree>
    <p:extLst>
      <p:ext uri="{BB962C8B-B14F-4D97-AF65-F5344CB8AC3E}">
        <p14:creationId xmlns:p14="http://schemas.microsoft.com/office/powerpoint/2010/main" val="4203378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233" y="842711"/>
            <a:ext cx="3187931" cy="3150524"/>
          </a:xfrm>
          <a:prstGeom prst="rect">
            <a:avLst/>
          </a:prstGeom>
        </p:spPr>
      </p:pic>
      <p:sp>
        <p:nvSpPr>
          <p:cNvPr id="2" name="Title 1"/>
          <p:cNvSpPr>
            <a:spLocks noGrp="1"/>
          </p:cNvSpPr>
          <p:nvPr>
            <p:ph type="title"/>
          </p:nvPr>
        </p:nvSpPr>
        <p:spPr/>
        <p:txBody>
          <a:bodyPr/>
          <a:lstStyle/>
          <a:p>
            <a:r>
              <a:rPr lang="en-US" dirty="0"/>
              <a:t>genuine</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7059" b="29743"/>
          <a:stretch/>
        </p:blipFill>
        <p:spPr>
          <a:xfrm>
            <a:off x="10557025" y="6423020"/>
            <a:ext cx="1634975" cy="43498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165" y="70558"/>
            <a:ext cx="1717925" cy="62698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4620" y="1191406"/>
            <a:ext cx="3485145" cy="375021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4260" y="3275463"/>
            <a:ext cx="3582537" cy="358253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5790" y="3821110"/>
            <a:ext cx="5334000" cy="2819400"/>
          </a:xfrm>
          <a:prstGeom prst="rect">
            <a:avLst/>
          </a:prstGeom>
        </p:spPr>
      </p:pic>
      <p:sp>
        <p:nvSpPr>
          <p:cNvPr id="15" name="Freeform 14"/>
          <p:cNvSpPr/>
          <p:nvPr/>
        </p:nvSpPr>
        <p:spPr>
          <a:xfrm>
            <a:off x="-20850968" y="-14489967"/>
            <a:ext cx="61996320" cy="35112959"/>
          </a:xfrm>
          <a:custGeom>
            <a:avLst/>
            <a:gdLst>
              <a:gd name="connsiteX0" fmla="*/ 25224446 w 61996320"/>
              <a:gd name="connsiteY0" fmla="*/ 15491455 h 35112959"/>
              <a:gd name="connsiteX1" fmla="*/ 23713760 w 61996320"/>
              <a:gd name="connsiteY1" fmla="*/ 16901267 h 35112959"/>
              <a:gd name="connsiteX2" fmla="*/ 25224446 w 61996320"/>
              <a:gd name="connsiteY2" fmla="*/ 18311077 h 35112959"/>
              <a:gd name="connsiteX3" fmla="*/ 26735132 w 61996320"/>
              <a:gd name="connsiteY3" fmla="*/ 16901267 h 35112959"/>
              <a:gd name="connsiteX4" fmla="*/ 25224446 w 61996320"/>
              <a:gd name="connsiteY4" fmla="*/ 15491455 h 35112959"/>
              <a:gd name="connsiteX5" fmla="*/ 0 w 61996320"/>
              <a:gd name="connsiteY5" fmla="*/ 0 h 35112959"/>
              <a:gd name="connsiteX6" fmla="*/ 61996320 w 61996320"/>
              <a:gd name="connsiteY6" fmla="*/ 0 h 35112959"/>
              <a:gd name="connsiteX7" fmla="*/ 61996320 w 61996320"/>
              <a:gd name="connsiteY7" fmla="*/ 35112959 h 35112959"/>
              <a:gd name="connsiteX8" fmla="*/ 0 w 61996320"/>
              <a:gd name="connsiteY8" fmla="*/ 35112959 h 3511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96320" h="35112959">
                <a:moveTo>
                  <a:pt x="25224446" y="15491455"/>
                </a:moveTo>
                <a:cubicBezTo>
                  <a:pt x="24390116" y="15491455"/>
                  <a:pt x="23713760" y="16122648"/>
                  <a:pt x="23713760" y="16901267"/>
                </a:cubicBezTo>
                <a:cubicBezTo>
                  <a:pt x="23713760" y="17679883"/>
                  <a:pt x="24390116" y="18311077"/>
                  <a:pt x="25224446" y="18311077"/>
                </a:cubicBezTo>
                <a:cubicBezTo>
                  <a:pt x="26058774" y="18311077"/>
                  <a:pt x="26735132" y="17679883"/>
                  <a:pt x="26735132" y="16901267"/>
                </a:cubicBezTo>
                <a:cubicBezTo>
                  <a:pt x="26735132" y="16122648"/>
                  <a:pt x="26058774" y="15491455"/>
                  <a:pt x="25224446" y="15491455"/>
                </a:cubicBezTo>
                <a:close/>
                <a:moveTo>
                  <a:pt x="0" y="0"/>
                </a:moveTo>
                <a:lnTo>
                  <a:pt x="61996320" y="0"/>
                </a:lnTo>
                <a:lnTo>
                  <a:pt x="61996320" y="35112959"/>
                </a:lnTo>
                <a:lnTo>
                  <a:pt x="0" y="35112959"/>
                </a:lnTo>
                <a:close/>
              </a:path>
            </a:pathLst>
          </a:custGeom>
          <a:solidFill>
            <a:schemeClr val="dk1">
              <a:alpha val="9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1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3"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70833E-6 1.11111E-6 L 0.24987 0.36204 " pathEditMode="fixed" rAng="0" ptsTypes="AA">
                                      <p:cBhvr>
                                        <p:cTn id="11" dur="2000" fill="hold"/>
                                        <p:tgtEl>
                                          <p:spTgt spid="15"/>
                                        </p:tgtEl>
                                        <p:attrNameLst>
                                          <p:attrName>ppt_x</p:attrName>
                                          <p:attrName>ppt_y</p:attrName>
                                        </p:attrNameLst>
                                      </p:cBhvr>
                                      <p:rCtr x="12487" y="18102"/>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1" nodeType="clickEffect">
                                  <p:stCondLst>
                                    <p:cond delay="0"/>
                                  </p:stCondLst>
                                  <p:childTnLst>
                                    <p:animMotion origin="layout" path="M 0.24987 0.36204 L 0.46654 0.13519 " pathEditMode="relative" rAng="0" ptsTypes="AA">
                                      <p:cBhvr>
                                        <p:cTn id="15" dur="2000" fill="hold"/>
                                        <p:tgtEl>
                                          <p:spTgt spid="15"/>
                                        </p:tgtEl>
                                        <p:attrNameLst>
                                          <p:attrName>ppt_x</p:attrName>
                                          <p:attrName>ppt_y</p:attrName>
                                        </p:attrNameLst>
                                      </p:cBhvr>
                                      <p:rCtr x="10833" y="-11343"/>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2" nodeType="clickEffect">
                                  <p:stCondLst>
                                    <p:cond delay="0"/>
                                  </p:stCondLst>
                                  <p:childTnLst>
                                    <p:animMotion origin="layout" path="M 0.46654 0.13519 L -0.12903 0.44722 " pathEditMode="relative" rAng="0" ptsTypes="AA">
                                      <p:cBhvr>
                                        <p:cTn id="19" dur="2000" fill="hold"/>
                                        <p:tgtEl>
                                          <p:spTgt spid="15"/>
                                        </p:tgtEl>
                                        <p:attrNameLst>
                                          <p:attrName>ppt_x</p:attrName>
                                          <p:attrName>ppt_y</p:attrName>
                                        </p:attrNameLst>
                                      </p:cBhvr>
                                      <p:rCtr x="-29779" y="15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5"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generous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7059" b="29743"/>
          <a:stretch/>
        </p:blipFill>
        <p:spPr>
          <a:xfrm>
            <a:off x="10017457" y="6279469"/>
            <a:ext cx="2174544" cy="5785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165" y="70558"/>
            <a:ext cx="1717925" cy="6269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7000" y="1658415"/>
            <a:ext cx="7820025" cy="471487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9875" y="1770737"/>
            <a:ext cx="9726273" cy="4227892"/>
          </a:xfrm>
          <a:prstGeom prst="rect">
            <a:avLst/>
          </a:prstGeom>
        </p:spPr>
      </p:pic>
    </p:spTree>
    <p:extLst>
      <p:ext uri="{BB962C8B-B14F-4D97-AF65-F5344CB8AC3E}">
        <p14:creationId xmlns:p14="http://schemas.microsoft.com/office/powerpoint/2010/main" val="275464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789" y="1778137"/>
            <a:ext cx="8802806" cy="495157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65" y="70558"/>
            <a:ext cx="1717925" cy="6269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164" y="1335024"/>
            <a:ext cx="4540091" cy="4540091"/>
          </a:xfrm>
          <a:prstGeom prst="rect">
            <a:avLst/>
          </a:prstGeom>
        </p:spPr>
      </p:pic>
    </p:spTree>
    <p:extLst>
      <p:ext uri="{BB962C8B-B14F-4D97-AF65-F5344CB8AC3E}">
        <p14:creationId xmlns:p14="http://schemas.microsoft.com/office/powerpoint/2010/main" val="1370905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dirty="0"/>
              <a:t>ESC global leadership Experience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7059" b="29743"/>
          <a:stretch/>
        </p:blipFill>
        <p:spPr>
          <a:xfrm>
            <a:off x="9960521" y="6264322"/>
            <a:ext cx="2231479" cy="593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165" y="70558"/>
            <a:ext cx="1717925" cy="626980"/>
          </a:xfrm>
          <a:prstGeom prst="rect">
            <a:avLst/>
          </a:prstGeom>
        </p:spPr>
      </p:pic>
      <p:sp>
        <p:nvSpPr>
          <p:cNvPr id="8" name="Rectangle 7"/>
          <p:cNvSpPr/>
          <p:nvPr/>
        </p:nvSpPr>
        <p:spPr>
          <a:xfrm>
            <a:off x="-307542" y="3418948"/>
            <a:ext cx="5523262" cy="523220"/>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2. ESC Contribution.</a:t>
            </a:r>
          </a:p>
        </p:txBody>
      </p:sp>
      <p:sp>
        <p:nvSpPr>
          <p:cNvPr id="9" name="Rectangle 8"/>
          <p:cNvSpPr/>
          <p:nvPr/>
        </p:nvSpPr>
        <p:spPr>
          <a:xfrm>
            <a:off x="-184712" y="2751890"/>
            <a:ext cx="5523262" cy="523220"/>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1. Global Leadership.</a:t>
            </a:r>
          </a:p>
        </p:txBody>
      </p:sp>
      <p:sp>
        <p:nvSpPr>
          <p:cNvPr id="10" name="Rectangle 9"/>
          <p:cNvSpPr/>
          <p:nvPr/>
        </p:nvSpPr>
        <p:spPr>
          <a:xfrm>
            <a:off x="0" y="4086006"/>
            <a:ext cx="5523262" cy="523220"/>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3. Skills to demonstrate.</a:t>
            </a:r>
          </a:p>
        </p:txBody>
      </p:sp>
    </p:spTree>
    <p:extLst>
      <p:ext uri="{BB962C8B-B14F-4D97-AF65-F5344CB8AC3E}">
        <p14:creationId xmlns:p14="http://schemas.microsoft.com/office/powerpoint/2010/main" val="1692053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359</TotalTime>
  <Words>367</Words>
  <Application>Microsoft Office PowerPoint</Application>
  <PresentationFormat>Widescreen</PresentationFormat>
  <Paragraphs>80</Paragraphs>
  <Slides>12</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Tw Cen MT</vt:lpstr>
      <vt:lpstr>Tw Cen MT Condensed</vt:lpstr>
      <vt:lpstr>Wingdings 3</vt:lpstr>
      <vt:lpstr>Integral</vt:lpstr>
      <vt:lpstr>Office Theme</vt:lpstr>
      <vt:lpstr>Leadership Without Borders</vt:lpstr>
      <vt:lpstr>Outline</vt:lpstr>
      <vt:lpstr>What’s it to be a leader?</vt:lpstr>
      <vt:lpstr>PowerPoint Presentation</vt:lpstr>
      <vt:lpstr>3G’s</vt:lpstr>
      <vt:lpstr>genuine</vt:lpstr>
      <vt:lpstr>generous</vt:lpstr>
      <vt:lpstr>generative</vt:lpstr>
      <vt:lpstr>ESC global leadership Experience</vt:lpstr>
      <vt:lpstr>Activity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Without Boarders</dc:title>
  <dc:creator>Ahmed Yossry</dc:creator>
  <cp:lastModifiedBy>Anna W</cp:lastModifiedBy>
  <cp:revision>28</cp:revision>
  <dcterms:created xsi:type="dcterms:W3CDTF">2018-10-19T08:47:35Z</dcterms:created>
  <dcterms:modified xsi:type="dcterms:W3CDTF">2018-11-03T16:07:25Z</dcterms:modified>
</cp:coreProperties>
</file>