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20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72720" y="1"/>
            <a:ext cx="3211513" cy="100584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8722" y="1341122"/>
            <a:ext cx="5905058" cy="5116123"/>
          </a:xfrm>
        </p:spPr>
        <p:txBody>
          <a:bodyPr anchor="b">
            <a:normAutofit/>
          </a:bodyPr>
          <a:lstStyle>
            <a:lvl1pPr algn="r">
              <a:defRPr sz="45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5603" y="6457244"/>
            <a:ext cx="4898179" cy="2001312"/>
          </a:xfrm>
        </p:spPr>
        <p:txBody>
          <a:bodyPr anchor="t">
            <a:normAutofit/>
          </a:bodyPr>
          <a:lstStyle>
            <a:lvl1pPr marL="0" indent="0" algn="r">
              <a:buNone/>
              <a:defRPr sz="1530">
                <a:solidFill>
                  <a:schemeClr val="tx1"/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6908" y="8972093"/>
            <a:ext cx="728852" cy="535517"/>
          </a:xfrm>
        </p:spPr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173" y="8972093"/>
            <a:ext cx="3068022" cy="53551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34022" y="8972093"/>
            <a:ext cx="349758" cy="535517"/>
          </a:xfrm>
        </p:spPr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172720" y="5532120"/>
            <a:ext cx="307658" cy="132716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476330" y="5671821"/>
            <a:ext cx="52626" cy="118746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37732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95" y="6941535"/>
            <a:ext cx="6388592" cy="831216"/>
          </a:xfrm>
        </p:spPr>
        <p:txBody>
          <a:bodyPr anchor="b">
            <a:normAutofit/>
          </a:bodyPr>
          <a:lstStyle>
            <a:lvl1pPr algn="ctr">
              <a:defRPr sz="2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21479" y="1367097"/>
            <a:ext cx="5245405" cy="464196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6495" y="7772751"/>
            <a:ext cx="6388592" cy="724111"/>
          </a:xfrm>
        </p:spPr>
        <p:txBody>
          <a:bodyPr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96" y="1005840"/>
            <a:ext cx="6388592" cy="4470400"/>
          </a:xfrm>
        </p:spPr>
        <p:txBody>
          <a:bodyPr anchor="ctr">
            <a:normAutofit/>
          </a:bodyPr>
          <a:lstStyle>
            <a:lvl1pPr algn="ctr">
              <a:defRPr sz="27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96" y="6370320"/>
            <a:ext cx="6388593" cy="2123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0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4008" y="1265767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6368" y="4135119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8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30" y="1005842"/>
            <a:ext cx="5927998" cy="4023359"/>
          </a:xfrm>
        </p:spPr>
        <p:txBody>
          <a:bodyPr anchor="ctr">
            <a:normAutofit/>
          </a:bodyPr>
          <a:lstStyle>
            <a:lvl1pPr algn="ctr">
              <a:defRPr sz="27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8500" y="5029199"/>
            <a:ext cx="5636459" cy="5588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530"/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95" y="6370320"/>
            <a:ext cx="6388592" cy="2123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97" y="4852585"/>
            <a:ext cx="6388591" cy="2154240"/>
          </a:xfrm>
        </p:spPr>
        <p:txBody>
          <a:bodyPr anchor="b">
            <a:normAutofit/>
          </a:bodyPr>
          <a:lstStyle>
            <a:lvl1pPr algn="r">
              <a:defRPr sz="27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95" y="7006825"/>
            <a:ext cx="6388592" cy="1261920"/>
          </a:xfrm>
        </p:spPr>
        <p:txBody>
          <a:bodyPr anchor="t"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43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4008" y="1265767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6368" y="4135119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8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30" y="1005842"/>
            <a:ext cx="5927998" cy="4023359"/>
          </a:xfrm>
        </p:spPr>
        <p:txBody>
          <a:bodyPr anchor="ctr">
            <a:normAutofit/>
          </a:bodyPr>
          <a:lstStyle>
            <a:lvl1pPr algn="ctr">
              <a:defRPr sz="27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6496" y="5699760"/>
            <a:ext cx="6388592" cy="1303867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04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95" y="7003627"/>
            <a:ext cx="6388592" cy="1490133"/>
          </a:xfrm>
        </p:spPr>
        <p:txBody>
          <a:bodyPr anchor="t">
            <a:normAutofit/>
          </a:bodyPr>
          <a:lstStyle>
            <a:lvl1pPr marL="0" indent="0" algn="r">
              <a:buNone/>
              <a:defRPr sz="153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5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97" y="1005842"/>
            <a:ext cx="6388592" cy="400007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6496" y="5140960"/>
            <a:ext cx="6388593" cy="12293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8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96" y="6370320"/>
            <a:ext cx="6388593" cy="2123440"/>
          </a:xfrm>
        </p:spPr>
        <p:txBody>
          <a:bodyPr anchor="t">
            <a:normAutofit/>
          </a:bodyPr>
          <a:lstStyle>
            <a:lvl1pPr marL="0" indent="0" algn="l">
              <a:buNone/>
              <a:defRPr sz="153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0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3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06184" y="1005840"/>
            <a:ext cx="1128905" cy="748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6496" y="1005840"/>
            <a:ext cx="5113917" cy="748792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5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813" y="670561"/>
            <a:ext cx="6548967" cy="2905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813" y="3911600"/>
            <a:ext cx="6548967" cy="488813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2680" y="8958654"/>
            <a:ext cx="728852" cy="535517"/>
          </a:xfrm>
        </p:spPr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751" y="8958654"/>
            <a:ext cx="4517339" cy="53551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122" y="8958654"/>
            <a:ext cx="363658" cy="535517"/>
          </a:xfrm>
        </p:spPr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8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946" y="3911598"/>
            <a:ext cx="5694834" cy="3461437"/>
          </a:xfrm>
        </p:spPr>
        <p:txBody>
          <a:bodyPr anchor="b"/>
          <a:lstStyle>
            <a:lvl1pPr algn="r">
              <a:defRPr sz="3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8948" y="7373036"/>
            <a:ext cx="5694832" cy="1261920"/>
          </a:xfrm>
        </p:spPr>
        <p:txBody>
          <a:bodyPr anchor="t"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32320" y="8970237"/>
            <a:ext cx="351461" cy="535517"/>
          </a:xfrm>
        </p:spPr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6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813" y="1005842"/>
            <a:ext cx="6548967" cy="2570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4813" y="3911600"/>
            <a:ext cx="3178912" cy="4940722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4868" y="3911600"/>
            <a:ext cx="3178912" cy="4908675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4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059" y="3899182"/>
            <a:ext cx="2937847" cy="845184"/>
          </a:xfrm>
        </p:spPr>
        <p:txBody>
          <a:bodyPr anchor="b">
            <a:noAutofit/>
          </a:bodyPr>
          <a:lstStyle>
            <a:lvl1pPr marL="0" indent="0">
              <a:buNone/>
              <a:defRPr sz="2380" b="0">
                <a:solidFill>
                  <a:schemeClr val="accent1">
                    <a:lumMod val="75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94" y="4891827"/>
            <a:ext cx="3121411" cy="3909047"/>
          </a:xfrm>
        </p:spPr>
        <p:txBody>
          <a:bodyPr anchor="t"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7454" y="3911600"/>
            <a:ext cx="2947635" cy="845184"/>
          </a:xfrm>
        </p:spPr>
        <p:txBody>
          <a:bodyPr anchor="b">
            <a:noAutofit/>
          </a:bodyPr>
          <a:lstStyle>
            <a:lvl1pPr marL="0" indent="0">
              <a:buNone/>
              <a:defRPr sz="2380" b="0">
                <a:solidFill>
                  <a:schemeClr val="accent1">
                    <a:lumMod val="75000"/>
                  </a:schemeClr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13676" y="4891827"/>
            <a:ext cx="3121411" cy="3909047"/>
          </a:xfrm>
        </p:spPr>
        <p:txBody>
          <a:bodyPr anchor="t"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5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95" y="2346960"/>
            <a:ext cx="2263154" cy="2011680"/>
          </a:xfrm>
        </p:spPr>
        <p:txBody>
          <a:bodyPr anchor="b">
            <a:normAutofit/>
          </a:bodyPr>
          <a:lstStyle>
            <a:lvl1pPr algn="ctr">
              <a:defRPr sz="2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5420" y="1005841"/>
            <a:ext cx="3979668" cy="7487921"/>
          </a:xfrm>
        </p:spPr>
        <p:txBody>
          <a:bodyPr anchor="ctr">
            <a:normAutofit/>
          </a:bodyPr>
          <a:lstStyle>
            <a:lvl1pPr>
              <a:defRPr sz="1700"/>
            </a:lvl1pPr>
            <a:lvl2pPr>
              <a:defRPr sz="1530"/>
            </a:lvl2pPr>
            <a:lvl3pPr>
              <a:defRPr sz="1360"/>
            </a:lvl3pPr>
            <a:lvl4pPr>
              <a:defRPr sz="1190"/>
            </a:lvl4pPr>
            <a:lvl5pPr>
              <a:defRPr sz="1190"/>
            </a:lvl5pPr>
            <a:lvl6pPr>
              <a:defRPr sz="1190"/>
            </a:lvl6pPr>
            <a:lvl7pPr>
              <a:defRPr sz="1190"/>
            </a:lvl7pPr>
            <a:lvl8pPr>
              <a:defRPr sz="1190"/>
            </a:lvl8pPr>
            <a:lvl9pPr>
              <a:defRPr sz="11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6495" y="4358640"/>
            <a:ext cx="2263154" cy="2682240"/>
          </a:xfrm>
        </p:spPr>
        <p:txBody>
          <a:bodyPr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483" y="2570479"/>
            <a:ext cx="3460077" cy="2011680"/>
          </a:xfrm>
        </p:spPr>
        <p:txBody>
          <a:bodyPr anchor="b">
            <a:normAutofit/>
          </a:bodyPr>
          <a:lstStyle>
            <a:lvl1pPr algn="ctr">
              <a:defRPr sz="23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42871" y="1341120"/>
            <a:ext cx="2092165" cy="67056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5483" y="4582159"/>
            <a:ext cx="3460077" cy="2682240"/>
          </a:xfrm>
        </p:spPr>
        <p:txBody>
          <a:bodyPr>
            <a:normAutofit/>
          </a:bodyPr>
          <a:lstStyle>
            <a:lvl1pPr marL="0" indent="0" algn="ctr">
              <a:buNone/>
              <a:defRPr sz="153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1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"/>
            <a:ext cx="1812211" cy="100584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4813" y="670561"/>
            <a:ext cx="6548967" cy="29057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814" y="3911601"/>
            <a:ext cx="6548966" cy="4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54878" y="8970237"/>
            <a:ext cx="728852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CF77DD-8EA5-4299-AE89-337AE485A71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8948" y="8970237"/>
            <a:ext cx="4517339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32320" y="8970237"/>
            <a:ext cx="351461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EABB49-3F31-4D38-BAC8-2E4E1EEF3D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" descr="     ">
            <a:extLst>
              <a:ext uri="{FF2B5EF4-FFF2-40B4-BE49-F238E27FC236}">
                <a16:creationId xmlns:a16="http://schemas.microsoft.com/office/drawing/2014/main" id="{94E4CDCB-13FE-440F-A778-F5401CD2C05C}"/>
              </a:ext>
            </a:extLst>
          </p:cNvPr>
          <p:cNvSpPr txBox="1"/>
          <p:nvPr userDrawn="1"/>
        </p:nvSpPr>
        <p:spPr>
          <a:xfrm>
            <a:off x="0" y="9715500"/>
            <a:ext cx="77724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1000" b="0" i="0" u="none" baseline="0">
                <a:solidFill>
                  <a:srgbClr val="FFFFFF"/>
                </a:solidFill>
                <a:latin typeface="arial" panose="020B0604020202020204" pitchFamily="34" charset="0"/>
              </a:rPr>
              <a:t>     </a:t>
            </a:r>
          </a:p>
        </p:txBody>
      </p:sp>
    </p:spTree>
    <p:extLst>
      <p:ext uri="{BB962C8B-B14F-4D97-AF65-F5344CB8AC3E}">
        <p14:creationId xmlns:p14="http://schemas.microsoft.com/office/powerpoint/2010/main" val="231820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388620" rtl="0" eaLnBrk="1" latinLnBrk="0" hangingPunct="1">
        <a:spcBef>
          <a:spcPct val="0"/>
        </a:spcBef>
        <a:buNone/>
        <a:defRPr sz="34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2888" indent="-242888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31508" indent="-242888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20128" indent="-242888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3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11593" indent="-145733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00213" indent="-145733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9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13741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9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52603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9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91465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9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30327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9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aiche.org/community/sites/local-sections/twin-tiers/events/honeycomb-catalytic-convertor-substrate-keeping-air-clean-1974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smithbh@corning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8F2FBE-CC85-46A6-94DA-C78ECC85A213}"/>
              </a:ext>
            </a:extLst>
          </p:cNvPr>
          <p:cNvSpPr/>
          <p:nvPr/>
        </p:nvSpPr>
        <p:spPr>
          <a:xfrm>
            <a:off x="0" y="2259875"/>
            <a:ext cx="7772400" cy="3879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7FEEC-39BC-48D9-AE91-ED4882985179}"/>
              </a:ext>
            </a:extLst>
          </p:cNvPr>
          <p:cNvSpPr txBox="1"/>
          <p:nvPr/>
        </p:nvSpPr>
        <p:spPr>
          <a:xfrm>
            <a:off x="1133204" y="1131367"/>
            <a:ext cx="6558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Honeycomb Catalytic Convertor Substrate: Keeping the Air Clean Since 1974     </a:t>
            </a:r>
            <a:r>
              <a:rPr lang="en-US" sz="1400" dirty="0"/>
              <a:t>Doug Beall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D6D10-21BF-49CD-899A-8DC6091B9F76}"/>
              </a:ext>
            </a:extLst>
          </p:cNvPr>
          <p:cNvSpPr txBox="1"/>
          <p:nvPr/>
        </p:nvSpPr>
        <p:spPr>
          <a:xfrm>
            <a:off x="1133204" y="326571"/>
            <a:ext cx="655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Historical Perspective of the Development of the Ceramic Honeycomb Catalytic Convertor Substrate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16C93F-5150-4229-9386-EFDF01A39FB1}"/>
              </a:ext>
            </a:extLst>
          </p:cNvPr>
          <p:cNvSpPr txBox="1"/>
          <p:nvPr/>
        </p:nvSpPr>
        <p:spPr>
          <a:xfrm>
            <a:off x="1003079" y="6353512"/>
            <a:ext cx="66886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What: Talk by Corning Development Fellow Doug Beall</a:t>
            </a:r>
          </a:p>
          <a:p>
            <a:r>
              <a:rPr lang="en-US" sz="2000" dirty="0"/>
              <a:t>When: June 15, 2022 @ 12:00 PM</a:t>
            </a:r>
          </a:p>
          <a:p>
            <a:r>
              <a:rPr lang="en-US" sz="2000" dirty="0"/>
              <a:t>Where: WebEx – contact </a:t>
            </a:r>
            <a:r>
              <a:rPr lang="en-US" sz="2000" dirty="0">
                <a:hlinkClick r:id="rId2"/>
              </a:rPr>
              <a:t>smithbh@corning.com</a:t>
            </a:r>
            <a:endParaRPr lang="en-US" sz="2000" dirty="0"/>
          </a:p>
          <a:p>
            <a:r>
              <a:rPr lang="en-US" sz="1600" dirty="0">
                <a:hlinkClick r:id="rId3"/>
              </a:rPr>
              <a:t>https://www.aiche.org/community/sites/local-sections/twin-tiers/events</a:t>
            </a: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EFFBE4-F996-4BD2-ADDF-B0DCE56ED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9" y="7906621"/>
            <a:ext cx="2852614" cy="20370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4ED746C-7DAE-4A53-8961-60AFEBC2DD65}"/>
              </a:ext>
            </a:extLst>
          </p:cNvPr>
          <p:cNvSpPr/>
          <p:nvPr/>
        </p:nvSpPr>
        <p:spPr>
          <a:xfrm>
            <a:off x="223395" y="8663852"/>
            <a:ext cx="28611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Twin Tiers Local Chapter</a:t>
            </a:r>
          </a:p>
          <a:p>
            <a:pPr algn="ctr"/>
            <a:r>
              <a:rPr lang="en-US" sz="2000" b="1" cap="none" spc="0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AIChE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FF2FE9-9923-4A8D-9BCD-497833D084CB}"/>
              </a:ext>
            </a:extLst>
          </p:cNvPr>
          <p:cNvSpPr/>
          <p:nvPr/>
        </p:nvSpPr>
        <p:spPr>
          <a:xfrm>
            <a:off x="3598848" y="8198697"/>
            <a:ext cx="3886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Join us to learn about how Corning risked it all in the race to develop new emission control technology. Open to the public, please share!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DEF7D6-D13F-443E-AA59-F4E2780CC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4" y="2804291"/>
            <a:ext cx="3532331" cy="26492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6F7AA7-3B7C-48E7-9546-5C7F17543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634" y="2368491"/>
            <a:ext cx="1747433" cy="17665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AA5F4B-D8A6-4C98-A11F-3DD4EB271A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3634" y="4271723"/>
            <a:ext cx="1762441" cy="17665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90A4A6-AB1A-4292-ACE1-C03A4743E1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9337" y="2368491"/>
            <a:ext cx="1764792" cy="17604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67BB0C-D172-4E6B-AB17-058CB8DF39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6841" y="4271723"/>
            <a:ext cx="1764792" cy="17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33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97</TotalTime>
  <Words>103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</vt:lpstr>
      <vt:lpstr>Calibri</vt:lpstr>
      <vt:lpstr>Corbel</vt:lpstr>
      <vt:lpstr>Parallax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Bryan H</dc:creator>
  <cp:keywords> Non-Corning</cp:keywords>
  <cp:lastModifiedBy>Smith, Bryan H</cp:lastModifiedBy>
  <cp:revision>13</cp:revision>
  <dcterms:created xsi:type="dcterms:W3CDTF">2021-04-19T01:18:36Z</dcterms:created>
  <dcterms:modified xsi:type="dcterms:W3CDTF">2022-05-25T00:09:11Z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b13cf57b-6097-4a78-a236-25b277018b0e</vt:lpwstr>
  </property>
  <property fmtid="{D5CDD505-2E9C-101B-9397-08002B2CF9AE}" pid="3" name="CorningConfigurationVersion">
    <vt:lpwstr>3.0.11.5.10EN-SL</vt:lpwstr>
  </property>
  <property fmtid="{D5CDD505-2E9C-101B-9397-08002B2CF9AE}" pid="4" name="CorningFullClassification">
    <vt:lpwstr>Non-Corning</vt:lpwstr>
  </property>
  <property fmtid="{D5CDD505-2E9C-101B-9397-08002B2CF9AE}" pid="5" name="CCTCode">
    <vt:lpwstr>NC</vt:lpwstr>
  </property>
  <property fmtid="{D5CDD505-2E9C-101B-9397-08002B2CF9AE}" pid="6" name="CRCCode">
    <vt:lpwstr/>
  </property>
  <property fmtid="{D5CDD505-2E9C-101B-9397-08002B2CF9AE}" pid="7" name="CORNINGClassification">
    <vt:lpwstr>Non-Corning</vt:lpwstr>
  </property>
  <property fmtid="{D5CDD505-2E9C-101B-9397-08002B2CF9AE}" pid="8" name="CORNINGLabelExtension">
    <vt:lpwstr>None</vt:lpwstr>
  </property>
  <property fmtid="{D5CDD505-2E9C-101B-9397-08002B2CF9AE}" pid="9" name="CORNINGDisplayOptionalMarkingLanguage">
    <vt:lpwstr>None</vt:lpwstr>
  </property>
  <property fmtid="{D5CDD505-2E9C-101B-9397-08002B2CF9AE}" pid="10" name="CORNINGMarkingOption">
    <vt:lpwstr>Automatic</vt:lpwstr>
  </property>
</Properties>
</file>